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728" r:id="rId2"/>
    <p:sldId id="808" r:id="rId3"/>
    <p:sldId id="826" r:id="rId4"/>
    <p:sldId id="842" r:id="rId5"/>
    <p:sldId id="758" r:id="rId6"/>
    <p:sldId id="843" r:id="rId7"/>
    <p:sldId id="766" r:id="rId8"/>
    <p:sldId id="791" r:id="rId9"/>
    <p:sldId id="809" r:id="rId10"/>
    <p:sldId id="781" r:id="rId11"/>
    <p:sldId id="828" r:id="rId12"/>
    <p:sldId id="769" r:id="rId13"/>
    <p:sldId id="796" r:id="rId14"/>
    <p:sldId id="863" r:id="rId15"/>
    <p:sldId id="864" r:id="rId16"/>
    <p:sldId id="854" r:id="rId17"/>
    <p:sldId id="802" r:id="rId18"/>
    <p:sldId id="803" r:id="rId19"/>
    <p:sldId id="824" r:id="rId20"/>
    <p:sldId id="825" r:id="rId21"/>
    <p:sldId id="823" r:id="rId22"/>
    <p:sldId id="845" r:id="rId23"/>
    <p:sldId id="846" r:id="rId24"/>
    <p:sldId id="847" r:id="rId25"/>
    <p:sldId id="848" r:id="rId26"/>
    <p:sldId id="850" r:id="rId27"/>
    <p:sldId id="853" r:id="rId28"/>
    <p:sldId id="852" r:id="rId29"/>
    <p:sldId id="857" r:id="rId30"/>
    <p:sldId id="858" r:id="rId31"/>
    <p:sldId id="859" r:id="rId32"/>
    <p:sldId id="861" r:id="rId33"/>
    <p:sldId id="844" r:id="rId34"/>
    <p:sldId id="822" r:id="rId35"/>
    <p:sldId id="860" r:id="rId36"/>
    <p:sldId id="862" r:id="rId37"/>
    <p:sldId id="804" r:id="rId38"/>
  </p:sldIdLst>
  <p:sldSz cx="9144000" cy="6858000" type="screen4x3"/>
  <p:notesSz cx="6797675" cy="9874250"/>
  <p:embeddedFontLst>
    <p:embeddedFont>
      <p:font typeface="IranNastaliq" panose="02020505000000020003" pitchFamily="18" charset="0"/>
      <p:regular r:id="rId41"/>
    </p:embeddedFont>
    <p:embeddedFont>
      <p:font typeface="B Titr" panose="00000700000000000000" pitchFamily="2" charset="-78"/>
      <p:bold r:id="rId42"/>
    </p:embeddedFont>
    <p:embeddedFont>
      <p:font typeface="B Kamran" panose="00000400000000000000" pitchFamily="2" charset="-78"/>
      <p:regular r:id="rId43"/>
      <p:bold r:id="rId44"/>
    </p:embeddedFont>
    <p:embeddedFont>
      <p:font typeface="Calibri" panose="020F0502020204030204" pitchFamily="34" charset="0"/>
      <p:regular r:id="rId45"/>
      <p:bold r:id="rId46"/>
    </p:embeddedFont>
    <p:embeddedFont>
      <p:font typeface="B Lotus" panose="00000400000000000000" pitchFamily="2" charset="-78"/>
      <p:regular r:id="rId47"/>
      <p:bold r:id="rId48"/>
    </p:embeddedFont>
    <p:embeddedFont>
      <p:font typeface="B Mitra" panose="00000400000000000000" pitchFamily="2" charset="-78"/>
      <p:regular r:id="rId49"/>
      <p:bold r:id="rId50"/>
    </p:embeddedFont>
    <p:embeddedFont>
      <p:font typeface="Wingdings 3" panose="05040102010807070707" pitchFamily="18" charset="2"/>
      <p:regular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548"/>
    <a:srgbClr val="FF5050"/>
    <a:srgbClr val="70A8DA"/>
    <a:srgbClr val="DD97BA"/>
    <a:srgbClr val="345DA6"/>
    <a:srgbClr val="0000CC"/>
    <a:srgbClr val="31579B"/>
    <a:srgbClr val="3965B5"/>
    <a:srgbClr val="CF6F9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434" autoAdjust="0"/>
  </p:normalViewPr>
  <p:slideViewPr>
    <p:cSldViewPr>
      <p:cViewPr varScale="1">
        <p:scale>
          <a:sx n="87" d="100"/>
          <a:sy n="87" d="100"/>
        </p:scale>
        <p:origin x="16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7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65101099877791E-2"/>
          <c:y val="3.1637830072436236E-2"/>
          <c:w val="0.91036771377254377"/>
          <c:h val="0.773548579033656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تولید فولاد خام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1.1758222249380321E-2"/>
                  <c:y val="-1.741293532338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395555623450829E-2"/>
                  <c:y val="-2.264697199319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516444498760614E-2"/>
                  <c:y val="-2.7686867312566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274666748140962E-2"/>
                  <c:y val="-4.5682416657740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186666870352405E-3"/>
                  <c:y val="-1.990049751243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167555592897887E-2"/>
                  <c:y val="-3.017445899704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758222249380213E-2"/>
                  <c:y val="-1.741293532338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348888905862808E-3"/>
                  <c:y val="1.0209214539609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637333374070373E-2"/>
                  <c:y val="1.276151817451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1250</c:v>
                </c:pt>
                <c:pt idx="1">
                  <c:v>1348</c:v>
                </c:pt>
                <c:pt idx="2">
                  <c:v>1343</c:v>
                </c:pt>
                <c:pt idx="3">
                  <c:v>1238</c:v>
                </c:pt>
                <c:pt idx="4">
                  <c:v>1433</c:v>
                </c:pt>
                <c:pt idx="5">
                  <c:v>1538</c:v>
                </c:pt>
                <c:pt idx="6">
                  <c:v>1560</c:v>
                </c:pt>
                <c:pt idx="7">
                  <c:v>1650</c:v>
                </c:pt>
                <c:pt idx="8">
                  <c:v>1670</c:v>
                </c:pt>
                <c:pt idx="9">
                  <c:v>1620</c:v>
                </c:pt>
                <c:pt idx="10">
                  <c:v>1630</c:v>
                </c:pt>
                <c:pt idx="11">
                  <c:v>1690</c:v>
                </c:pt>
                <c:pt idx="12">
                  <c:v>1710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مصرف محصولات فولادی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1758222249380321E-2"/>
                  <c:y val="1.020921453960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516444498760614E-2"/>
                  <c:y val="3.0627643618828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8791111246901603E-3"/>
                  <c:y val="2.2970732714121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288444468207888E-2"/>
                  <c:y val="7.6569109047072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Sheet1!$C$2:$C$14</c:f>
              <c:numCache>
                <c:formatCode>General</c:formatCode>
                <c:ptCount val="13"/>
                <c:pt idx="0">
                  <c:v>1145</c:v>
                </c:pt>
                <c:pt idx="1">
                  <c:v>1224</c:v>
                </c:pt>
                <c:pt idx="2">
                  <c:v>1229</c:v>
                </c:pt>
                <c:pt idx="3">
                  <c:v>1150</c:v>
                </c:pt>
                <c:pt idx="4">
                  <c:v>1311</c:v>
                </c:pt>
                <c:pt idx="5">
                  <c:v>1415</c:v>
                </c:pt>
                <c:pt idx="6">
                  <c:v>1443</c:v>
                </c:pt>
                <c:pt idx="7">
                  <c:v>1535</c:v>
                </c:pt>
                <c:pt idx="8">
                  <c:v>1545</c:v>
                </c:pt>
                <c:pt idx="9">
                  <c:v>1500</c:v>
                </c:pt>
                <c:pt idx="10">
                  <c:v>1515</c:v>
                </c:pt>
                <c:pt idx="11">
                  <c:v>1622</c:v>
                </c:pt>
                <c:pt idx="12">
                  <c:v>1648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466745856"/>
        <c:axId val="-1426201984"/>
      </c:lineChart>
      <c:catAx>
        <c:axId val="-146674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426201984"/>
        <c:crosses val="autoZero"/>
        <c:auto val="1"/>
        <c:lblAlgn val="ctr"/>
        <c:lblOffset val="100"/>
        <c:noMultiLvlLbl val="0"/>
      </c:catAx>
      <c:valAx>
        <c:axId val="-1426201984"/>
        <c:scaling>
          <c:orientation val="minMax"/>
          <c:max val="1800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46674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Mitra" panose="00000400000000000000" pitchFamily="2" charset="-78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28146480347463E-2"/>
          <c:y val="3.1071594112900426E-2"/>
          <c:w val="0.93421162019371351"/>
          <c:h val="0.785748347222506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برنامه ظرفیت تولید فولاد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  <c:pt idx="7">
                  <c:v>1403</c:v>
                </c:pt>
                <c:pt idx="8">
                  <c:v>1404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</c:v>
                </c:pt>
                <c:pt idx="1">
                  <c:v>36</c:v>
                </c:pt>
                <c:pt idx="2">
                  <c:v>38</c:v>
                </c:pt>
                <c:pt idx="3">
                  <c:v>42</c:v>
                </c:pt>
                <c:pt idx="4">
                  <c:v>45</c:v>
                </c:pt>
                <c:pt idx="5">
                  <c:v>48</c:v>
                </c:pt>
                <c:pt idx="6">
                  <c:v>50</c:v>
                </c:pt>
                <c:pt idx="7">
                  <c:v>53</c:v>
                </c:pt>
                <c:pt idx="8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مصرف فولاد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  <c:pt idx="7">
                  <c:v>1403</c:v>
                </c:pt>
                <c:pt idx="8">
                  <c:v>1404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24</c:v>
                </c:pt>
                <c:pt idx="4">
                  <c:v>25</c:v>
                </c:pt>
                <c:pt idx="5">
                  <c:v>27</c:v>
                </c:pt>
                <c:pt idx="6">
                  <c:v>28</c:v>
                </c:pt>
                <c:pt idx="7">
                  <c:v>30</c:v>
                </c:pt>
                <c:pt idx="8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میزان صادرات</c:v>
                </c:pt>
              </c:strCache>
            </c:strRef>
          </c:tx>
          <c:spPr>
            <a:ln w="38100" cap="rnd">
              <a:solidFill>
                <a:srgbClr val="00CC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rgbClr val="00CC6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1396</c:v>
                </c:pt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  <c:pt idx="7">
                  <c:v>1403</c:v>
                </c:pt>
                <c:pt idx="8">
                  <c:v>1404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8.3000000000000007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608723392"/>
        <c:axId val="-1608727200"/>
      </c:lineChart>
      <c:catAx>
        <c:axId val="-16087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Mitra" panose="00000400000000000000" pitchFamily="2" charset="-78"/>
              </a:defRPr>
            </a:pPr>
            <a:endParaRPr lang="fa-IR"/>
          </a:p>
        </c:txPr>
        <c:crossAx val="-1608727200"/>
        <c:crosses val="autoZero"/>
        <c:auto val="1"/>
        <c:lblAlgn val="ctr"/>
        <c:lblOffset val="100"/>
        <c:noMultiLvlLbl val="0"/>
      </c:catAx>
      <c:valAx>
        <c:axId val="-160872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60872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6670918991624"/>
          <c:y val="0.92961005038180022"/>
          <c:w val="0.63849396832084548"/>
          <c:h val="5.3441807374799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B Mitra" panose="00000400000000000000" pitchFamily="2" charset="-78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dirty="0">
                <a:cs typeface="B Titr" panose="00000700000000000000" pitchFamily="2" charset="-78"/>
              </a:rPr>
              <a:t>ظرفیتهای تولید کنسانتره وگندله </a:t>
            </a:r>
            <a:r>
              <a:rPr lang="fa-IR" sz="1800" dirty="0" smtClean="0">
                <a:cs typeface="B Titr" panose="00000700000000000000" pitchFamily="2" charset="-78"/>
              </a:rPr>
              <a:t>ایران در </a:t>
            </a:r>
            <a:r>
              <a:rPr lang="fa-IR" sz="1800" dirty="0">
                <a:cs typeface="B Titr" panose="00000700000000000000" pitchFamily="2" charset="-78"/>
              </a:rPr>
              <a:t>سالهای آینده</a:t>
            </a:r>
            <a:endParaRPr lang="en-US" sz="1800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421958307851568"/>
          <c:y val="3.1291326053377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7.6703867723717067E-2"/>
          <c:y val="0.17839639681612438"/>
          <c:w val="0.90028024356972003"/>
          <c:h val="0.63403618235966608"/>
        </c:manualLayout>
      </c:layout>
      <c:lineChart>
        <c:grouping val="standard"/>
        <c:varyColors val="0"/>
        <c:ser>
          <c:idx val="1"/>
          <c:order val="0"/>
          <c:tx>
            <c:v>کنستانتره</c:v>
          </c:tx>
          <c:spPr>
            <a:ln w="3492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9.0044516056753857E-2"/>
                  <c:y val="-6.3959449276813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735678087292328E-2"/>
                  <c:y val="5.1635987499049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828031606070791E-2"/>
                  <c:y val="3.9250762130206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012738643627869E-2"/>
                  <c:y val="3.925076213020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5050"/>
                    </a:solidFill>
                    <a:latin typeface="+mn-lt"/>
                    <a:ea typeface="+mn-ea"/>
                    <a:cs typeface="2  Titr" panose="00000700000000000000" pitchFamily="2" charset="-78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کنستانتره!$D$2:$J$2</c:f>
              <c:numCache>
                <c:formatCode>0</c:formatCode>
                <c:ptCount val="7"/>
                <c:pt idx="0">
                  <c:v>1394</c:v>
                </c:pt>
                <c:pt idx="1">
                  <c:v>1395</c:v>
                </c:pt>
                <c:pt idx="2">
                  <c:v>1396</c:v>
                </c:pt>
                <c:pt idx="3">
                  <c:v>1397</c:v>
                </c:pt>
                <c:pt idx="4">
                  <c:v>1398</c:v>
                </c:pt>
                <c:pt idx="5">
                  <c:v>1399</c:v>
                </c:pt>
                <c:pt idx="6">
                  <c:v>1400</c:v>
                </c:pt>
              </c:numCache>
            </c:numRef>
          </c:cat>
          <c:val>
            <c:numRef>
              <c:f>کنستانتره!$D$40:$J$40</c:f>
              <c:numCache>
                <c:formatCode>#,##0.00</c:formatCode>
                <c:ptCount val="7"/>
                <c:pt idx="0">
                  <c:v>30.27</c:v>
                </c:pt>
                <c:pt idx="1">
                  <c:v>35.767499999999984</c:v>
                </c:pt>
                <c:pt idx="2" formatCode="#,##0.000">
                  <c:v>42.181999999999988</c:v>
                </c:pt>
                <c:pt idx="3" formatCode="#,##0.000">
                  <c:v>50.527499999999989</c:v>
                </c:pt>
                <c:pt idx="4" formatCode="#,##0.000">
                  <c:v>58.894999999999989</c:v>
                </c:pt>
                <c:pt idx="5" formatCode="#,##0.000">
                  <c:v>64.984999999999999</c:v>
                </c:pt>
                <c:pt idx="6" formatCode="#,##0.000">
                  <c:v>68.345000000000013</c:v>
                </c:pt>
              </c:numCache>
            </c:numRef>
          </c:val>
          <c:smooth val="0"/>
        </c:ser>
        <c:ser>
          <c:idx val="0"/>
          <c:order val="1"/>
          <c:tx>
            <c:v>گندله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9242172620812824E-2"/>
                  <c:y val="2.6865536761364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595697989363594E-2"/>
                  <c:y val="2.6865536761364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410990951806672E-2"/>
                  <c:y val="3.5122353673925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7896047923133194E-3"/>
                  <c:y val="2.2737128305083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6B1548"/>
                    </a:solidFill>
                    <a:latin typeface="+mn-lt"/>
                    <a:ea typeface="+mn-ea"/>
                    <a:cs typeface="2  Titr" panose="00000700000000000000" pitchFamily="2" charset="-78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گندله!$D$2:$J$2</c:f>
              <c:numCache>
                <c:formatCode>General</c:formatCode>
                <c:ptCount val="7"/>
                <c:pt idx="0">
                  <c:v>1394</c:v>
                </c:pt>
                <c:pt idx="1">
                  <c:v>1395</c:v>
                </c:pt>
                <c:pt idx="2">
                  <c:v>1396</c:v>
                </c:pt>
                <c:pt idx="3">
                  <c:v>1397</c:v>
                </c:pt>
                <c:pt idx="4">
                  <c:v>1398</c:v>
                </c:pt>
                <c:pt idx="5">
                  <c:v>1399</c:v>
                </c:pt>
                <c:pt idx="6">
                  <c:v>1400</c:v>
                </c:pt>
              </c:numCache>
            </c:numRef>
          </c:cat>
          <c:val>
            <c:numRef>
              <c:f>گندله!$D$41:$J$41</c:f>
              <c:numCache>
                <c:formatCode>#,##0.00</c:formatCode>
                <c:ptCount val="7"/>
                <c:pt idx="0" formatCode="#,##0.0">
                  <c:v>21.6</c:v>
                </c:pt>
                <c:pt idx="1">
                  <c:v>27.379000000000005</c:v>
                </c:pt>
                <c:pt idx="2">
                  <c:v>37.491000000000007</c:v>
                </c:pt>
                <c:pt idx="3">
                  <c:v>49.261000000000003</c:v>
                </c:pt>
                <c:pt idx="4">
                  <c:v>62.973999999999997</c:v>
                </c:pt>
                <c:pt idx="5">
                  <c:v>73.05</c:v>
                </c:pt>
                <c:pt idx="6" formatCode="#,##0.0">
                  <c:v>78.3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26205792"/>
        <c:axId val="-1426183952"/>
      </c:lineChart>
      <c:catAx>
        <c:axId val="-14262057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2  Titr" panose="00000700000000000000" pitchFamily="2" charset="-78"/>
              </a:defRPr>
            </a:pPr>
            <a:endParaRPr lang="fa-IR"/>
          </a:p>
        </c:txPr>
        <c:crossAx val="-1426183952"/>
        <c:crosses val="autoZero"/>
        <c:auto val="1"/>
        <c:lblAlgn val="ctr"/>
        <c:lblOffset val="100"/>
        <c:noMultiLvlLbl val="0"/>
      </c:catAx>
      <c:valAx>
        <c:axId val="-142618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426205792"/>
        <c:crosses val="autoZero"/>
        <c:crossBetween val="between"/>
      </c:valAx>
      <c:spPr>
        <a:solidFill>
          <a:schemeClr val="accent6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2  Titr" panose="00000700000000000000" pitchFamily="2" charset="-78"/>
            </a:defRPr>
          </a:pPr>
          <a:endParaRPr lang="fa-IR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18"/>
                <c:pt idx="0">
                  <c:v>آرسلور اکراین</c:v>
                </c:pt>
                <c:pt idx="1">
                  <c:v>فولاد آلمان</c:v>
                </c:pt>
                <c:pt idx="2">
                  <c:v>محصولات تخت در جهان</c:v>
                </c:pt>
                <c:pt idx="3">
                  <c:v>آرسلور اسپانیا</c:v>
                </c:pt>
                <c:pt idx="4">
                  <c:v>کوبه استیل</c:v>
                </c:pt>
                <c:pt idx="5">
                  <c:v>آرسلور میتال</c:v>
                </c:pt>
                <c:pt idx="6">
                  <c:v>محصولات طویل در جهان</c:v>
                </c:pt>
                <c:pt idx="7">
                  <c:v>NLMK</c:v>
                </c:pt>
                <c:pt idx="8">
                  <c:v>چانیا استیل تایوان</c:v>
                </c:pt>
                <c:pt idx="9">
                  <c:v>JSW  هند</c:v>
                </c:pt>
                <c:pt idx="10">
                  <c:v>تاتا هند</c:v>
                </c:pt>
                <c:pt idx="11">
                  <c:v>BSL  هند</c:v>
                </c:pt>
                <c:pt idx="12">
                  <c:v>BSW  آلمان</c:v>
                </c:pt>
                <c:pt idx="13">
                  <c:v>آرسلور آفریقای جنوبی</c:v>
                </c:pt>
                <c:pt idx="14">
                  <c:v>SAIL  هند</c:v>
                </c:pt>
                <c:pt idx="15">
                  <c:v>پوسکو</c:v>
                </c:pt>
                <c:pt idx="16">
                  <c:v>DSP  هند</c:v>
                </c:pt>
                <c:pt idx="17">
                  <c:v>فولاد مبارکه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8.5</c:v>
                </c:pt>
                <c:pt idx="1">
                  <c:v>8.3000000000000007</c:v>
                </c:pt>
                <c:pt idx="2">
                  <c:v>8</c:v>
                </c:pt>
                <c:pt idx="3">
                  <c:v>6</c:v>
                </c:pt>
                <c:pt idx="4">
                  <c:v>5.22</c:v>
                </c:pt>
                <c:pt idx="5">
                  <c:v>5.0999999999999996</c:v>
                </c:pt>
                <c:pt idx="6">
                  <c:v>5</c:v>
                </c:pt>
                <c:pt idx="7">
                  <c:v>4.9000000000000004</c:v>
                </c:pt>
                <c:pt idx="8">
                  <c:v>4.8</c:v>
                </c:pt>
                <c:pt idx="9">
                  <c:v>4.5199999999999996</c:v>
                </c:pt>
                <c:pt idx="10">
                  <c:v>4.4000000000000004</c:v>
                </c:pt>
                <c:pt idx="11">
                  <c:v>4.3</c:v>
                </c:pt>
                <c:pt idx="12">
                  <c:v>4.2</c:v>
                </c:pt>
                <c:pt idx="13">
                  <c:v>3.81</c:v>
                </c:pt>
                <c:pt idx="14">
                  <c:v>3.7</c:v>
                </c:pt>
                <c:pt idx="15">
                  <c:v>3.7</c:v>
                </c:pt>
                <c:pt idx="16">
                  <c:v>3.6</c:v>
                </c:pt>
                <c:pt idx="17">
                  <c:v>3.26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426189392"/>
        <c:axId val="-1426187760"/>
        <c:axId val="0"/>
      </c:bar3DChart>
      <c:catAx>
        <c:axId val="-14261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Mitra" panose="00000400000000000000" pitchFamily="2" charset="-78"/>
              </a:defRPr>
            </a:pPr>
            <a:endParaRPr lang="fa-IR"/>
          </a:p>
        </c:txPr>
        <c:crossAx val="-1426187760"/>
        <c:crosses val="autoZero"/>
        <c:auto val="1"/>
        <c:lblAlgn val="ctr"/>
        <c:lblOffset val="100"/>
        <c:noMultiLvlLbl val="0"/>
      </c:catAx>
      <c:valAx>
        <c:axId val="-142618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42618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20665083135401E-2"/>
          <c:y val="0.10412573673870391"/>
          <c:w val="0.91686460807600945"/>
          <c:h val="0.854616895874263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رتبه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dLbls>
            <c:dLbl>
              <c:idx val="11"/>
              <c:spPr>
                <a:noFill/>
                <a:ln w="25252">
                  <a:noFill/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rgbClr val="00B050"/>
                      </a:solidFill>
                    </a:defRPr>
                  </a:pPr>
                  <a:endParaRPr lang="fa-I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>
                <a:noFill/>
                <a:ln w="25252">
                  <a:noFill/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rgbClr val="00B050"/>
                      </a:solidFill>
                    </a:defRPr>
                  </a:pPr>
                  <a:endParaRPr lang="fa-I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 w="25252">
                  <a:noFill/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rgbClr val="00B050"/>
                      </a:solidFill>
                    </a:defRPr>
                  </a:pPr>
                  <a:endParaRPr lang="fa-I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 w="25252">
                  <a:noFill/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rgbClr val="00B050"/>
                      </a:solidFill>
                    </a:defRPr>
                  </a:pPr>
                  <a:endParaRPr lang="fa-I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 w="25252">
                  <a:noFill/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rgbClr val="00B050"/>
                      </a:solidFill>
                    </a:defRPr>
                  </a:pPr>
                  <a:endParaRPr lang="fa-I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 w="25252">
                  <a:noFill/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rgbClr val="00B050"/>
                      </a:solidFill>
                    </a:defRPr>
                  </a:pPr>
                  <a:endParaRPr lang="fa-I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 w="25252">
                  <a:noFill/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rgbClr val="00B050"/>
                      </a:solidFill>
                    </a:defRPr>
                  </a:pPr>
                  <a:endParaRPr lang="fa-I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 w="25252">
                  <a:noFill/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rgbClr val="00B050"/>
                      </a:solidFill>
                    </a:defRPr>
                  </a:pPr>
                  <a:endParaRPr lang="fa-I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 w="25252">
                  <a:noFill/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rgbClr val="00B050"/>
                      </a:solidFill>
                    </a:defRPr>
                  </a:pPr>
                  <a:endParaRPr lang="fa-I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1010082301350881E-2"/>
                  <c:y val="-3.7554495860613185E-2"/>
                </c:manualLayout>
              </c:layout>
              <c:spPr>
                <a:noFill/>
                <a:ln w="25252">
                  <a:noFill/>
                </a:ln>
              </c:spPr>
              <c:txPr>
                <a:bodyPr/>
                <a:lstStyle/>
                <a:p>
                  <a:pPr>
                    <a:defRPr lang="en-US" sz="1800" b="1">
                      <a:solidFill>
                        <a:srgbClr val="00B050"/>
                      </a:solidFill>
                    </a:defRPr>
                  </a:pPr>
                  <a:endParaRPr lang="fa-I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2">
                <a:noFill/>
              </a:ln>
            </c:spPr>
            <c:txPr>
              <a:bodyPr/>
              <a:lstStyle/>
              <a:p>
                <a:pPr>
                  <a:defRPr lang="en-US" sz="1800" b="1">
                    <a:solidFill>
                      <a:srgbClr val="0066FF"/>
                    </a:solidFill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Sheet1!$A$4:$A$22</c:f>
              <c:numCache>
                <c:formatCode>General</c:formatCode>
                <c:ptCount val="19"/>
                <c:pt idx="0">
                  <c:v>1386</c:v>
                </c:pt>
                <c:pt idx="1">
                  <c:v>1387</c:v>
                </c:pt>
                <c:pt idx="2">
                  <c:v>1388</c:v>
                </c:pt>
                <c:pt idx="3">
                  <c:v>1389</c:v>
                </c:pt>
                <c:pt idx="4">
                  <c:v>1390</c:v>
                </c:pt>
                <c:pt idx="5">
                  <c:v>1391</c:v>
                </c:pt>
                <c:pt idx="6">
                  <c:v>1392</c:v>
                </c:pt>
                <c:pt idx="7">
                  <c:v>1393</c:v>
                </c:pt>
                <c:pt idx="8">
                  <c:v>1394</c:v>
                </c:pt>
                <c:pt idx="9">
                  <c:v>1395</c:v>
                </c:pt>
                <c:pt idx="10">
                  <c:v>1396</c:v>
                </c:pt>
                <c:pt idx="11">
                  <c:v>1397</c:v>
                </c:pt>
                <c:pt idx="12">
                  <c:v>1398</c:v>
                </c:pt>
                <c:pt idx="13">
                  <c:v>1399</c:v>
                </c:pt>
                <c:pt idx="14">
                  <c:v>1400</c:v>
                </c:pt>
                <c:pt idx="15">
                  <c:v>1401</c:v>
                </c:pt>
                <c:pt idx="16">
                  <c:v>1402</c:v>
                </c:pt>
                <c:pt idx="17">
                  <c:v>1403</c:v>
                </c:pt>
                <c:pt idx="18">
                  <c:v>1404</c:v>
                </c:pt>
              </c:numCache>
            </c:numRef>
          </c:cat>
          <c:val>
            <c:numRef>
              <c:f>Sheet1!$B$4:$B$22</c:f>
              <c:numCache>
                <c:formatCode>General</c:formatCode>
                <c:ptCount val="19"/>
                <c:pt idx="0">
                  <c:v>20</c:v>
                </c:pt>
                <c:pt idx="1">
                  <c:v>19</c:v>
                </c:pt>
                <c:pt idx="2">
                  <c:v>16</c:v>
                </c:pt>
                <c:pt idx="3">
                  <c:v>17</c:v>
                </c:pt>
                <c:pt idx="4">
                  <c:v>17</c:v>
                </c:pt>
                <c:pt idx="5">
                  <c:v>15</c:v>
                </c:pt>
                <c:pt idx="6">
                  <c:v>15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13</c:v>
                </c:pt>
                <c:pt idx="11">
                  <c:v>10</c:v>
                </c:pt>
                <c:pt idx="12">
                  <c:v>10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26205248"/>
        <c:axId val="-1426200896"/>
      </c:lineChart>
      <c:catAx>
        <c:axId val="-1426205248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 rtl="1">
              <a:defRPr lang="en-US" sz="1100" b="1">
                <a:solidFill>
                  <a:srgbClr val="0066FF"/>
                </a:solidFill>
                <a:cs typeface="B Mitra" panose="00000400000000000000" pitchFamily="2" charset="-78"/>
              </a:defRPr>
            </a:pPr>
            <a:endParaRPr lang="fa-IR"/>
          </a:p>
        </c:txPr>
        <c:crossAx val="-1426200896"/>
        <c:crosses val="autoZero"/>
        <c:auto val="1"/>
        <c:lblAlgn val="ctr"/>
        <c:lblOffset val="100"/>
        <c:noMultiLvlLbl val="0"/>
      </c:catAx>
      <c:valAx>
        <c:axId val="-1426200896"/>
        <c:scaling>
          <c:orientation val="maxMin"/>
          <c:max val="25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600" b="1"/>
            </a:pPr>
            <a:endParaRPr lang="fa-IR"/>
          </a:p>
        </c:txPr>
        <c:crossAx val="-1426205248"/>
        <c:crosses val="autoZero"/>
        <c:crossBetween val="between"/>
        <c:majorUnit val="5"/>
      </c:valAx>
      <c:spPr>
        <a:noFill/>
        <a:ln w="25406">
          <a:noFill/>
        </a:ln>
      </c:spPr>
    </c:plotArea>
    <c:plotVisOnly val="1"/>
    <c:dispBlanksAs val="gap"/>
    <c:showDLblsOverMax val="0"/>
  </c:chart>
  <c:txPr>
    <a:bodyPr/>
    <a:lstStyle/>
    <a:p>
      <a:pPr>
        <a:defRPr sz="1789"/>
      </a:pPr>
      <a:endParaRPr lang="fa-I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165771647831714"/>
                  <c:y val="-0.267997930238870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DR/EAF</a:t>
                    </a:r>
                  </a:p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88%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3470965598793"/>
                      <c:h val="0.176191978827361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841901329732105"/>
                  <c:y val="0.208284101876840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BF/BOF</a:t>
                    </a:r>
                  </a:p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12%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DR/EAF</c:v>
                </c:pt>
                <c:pt idx="1">
                  <c:v>BF/BOF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963285040426115"/>
                  <c:y val="-0.254044240004733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BF/BOF</a:t>
                    </a:r>
                  </a:p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74%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91737182068291"/>
                      <c:h val="0.1913818058746012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4238257597214802"/>
                  <c:y val="0.217703140307083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DR/EAF</a:t>
                    </a:r>
                  </a:p>
                  <a:p>
                    <a:pPr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26%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0428890969748"/>
                      <c:h val="0.1913819444444444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0693086947016943E-2"/>
                  <c:y val="2.81087962962962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DR/EAF</a:t>
                    </a:r>
                  </a:p>
                  <a:p>
                    <a:pPr>
                      <a:defRPr lang="en-US"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5%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86881075460501"/>
                      <c:h val="0.1208263888888888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BF/BOF</c:v>
                </c:pt>
                <c:pt idx="1">
                  <c:v>DR/EAF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963285040426115"/>
                  <c:y val="-0.254044240004733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BF/BOF</a:t>
                    </a:r>
                  </a:p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68%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91737182068291"/>
                      <c:h val="0.1913818058746012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4238257597214802"/>
                  <c:y val="0.217703140307083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DR/EAF</a:t>
                    </a:r>
                  </a:p>
                  <a:p>
                    <a:pPr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32%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0428890969748"/>
                      <c:h val="0.1913819444444444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0693086947016943E-2"/>
                  <c:y val="2.81087962962962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DR/EAF</a:t>
                    </a:r>
                  </a:p>
                  <a:p>
                    <a:pPr>
                      <a:defRPr lang="en-US"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/>
                      <a:t>5%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86881075460501"/>
                      <c:h val="0.1208263888888888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BF/BOF</c:v>
                </c:pt>
                <c:pt idx="1">
                  <c:v>DR/EAF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2165771647831714"/>
                  <c:y val="-0.267997930238870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DR/EAF</a:t>
                    </a:r>
                  </a:p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90%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3470965598793"/>
                      <c:h val="0.176191978827361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841901329732105"/>
                  <c:y val="0.208284101876840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BF/BOF</a:t>
                    </a:r>
                  </a:p>
                  <a:p>
                    <a:pPr>
                      <a:defRPr lang="en-US"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10%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DR/EAF</c:v>
                </c:pt>
                <c:pt idx="1">
                  <c:v>BF/BOF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Sheet1!$A$8:$A$17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2018e</c:v>
                </c:pt>
              </c:strCache>
            </c:strRef>
          </c:cat>
          <c:val>
            <c:numRef>
              <c:f>Sheet1!$B$8:$B$17</c:f>
              <c:numCache>
                <c:formatCode>General</c:formatCode>
                <c:ptCount val="10"/>
                <c:pt idx="0">
                  <c:v>25</c:v>
                </c:pt>
                <c:pt idx="1">
                  <c:v>42</c:v>
                </c:pt>
                <c:pt idx="2">
                  <c:v>50</c:v>
                </c:pt>
                <c:pt idx="3">
                  <c:v>57</c:v>
                </c:pt>
                <c:pt idx="4">
                  <c:v>63</c:v>
                </c:pt>
                <c:pt idx="5">
                  <c:v>94</c:v>
                </c:pt>
                <c:pt idx="6">
                  <c:v>112</c:v>
                </c:pt>
                <c:pt idx="7">
                  <c:v>108</c:v>
                </c:pt>
                <c:pt idx="8">
                  <c:v>75</c:v>
                </c:pt>
                <c:pt idx="9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8.5574572127139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8997555012220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236662106703146E-2"/>
                  <c:y val="-1.106349057048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7995110024449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8625275160233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403890088676245E-2"/>
                  <c:y val="2.8374226104152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7799511002444085E-3"/>
                  <c:y val="-9.35422907387721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11246943765272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55745721271384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1124694376528121E-3"/>
                  <c:y val="-9.35422907387721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9.7799511002443201E-3"/>
                  <c:y val="-2.5511828549262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Sheet1!$A$8:$A$17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2018e</c:v>
                </c:pt>
              </c:strCache>
            </c:strRef>
          </c:cat>
          <c:val>
            <c:numRef>
              <c:f>Sheet1!$C$8:$C$17</c:f>
              <c:numCache>
                <c:formatCode>General</c:formatCode>
                <c:ptCount val="10"/>
                <c:pt idx="0">
                  <c:v>22</c:v>
                </c:pt>
                <c:pt idx="1">
                  <c:v>17</c:v>
                </c:pt>
                <c:pt idx="2">
                  <c:v>16</c:v>
                </c:pt>
                <c:pt idx="3">
                  <c:v>15</c:v>
                </c:pt>
                <c:pt idx="4">
                  <c:v>15.5</c:v>
                </c:pt>
                <c:pt idx="5">
                  <c:v>14</c:v>
                </c:pt>
                <c:pt idx="6">
                  <c:v>12.8</c:v>
                </c:pt>
                <c:pt idx="7">
                  <c:v>13.2</c:v>
                </c:pt>
                <c:pt idx="8">
                  <c:v>13.6</c:v>
                </c:pt>
                <c:pt idx="9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426200352"/>
        <c:axId val="-1426202528"/>
        <c:axId val="0"/>
      </c:bar3DChart>
      <c:catAx>
        <c:axId val="-142620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426202528"/>
        <c:crosses val="autoZero"/>
        <c:auto val="1"/>
        <c:lblAlgn val="ctr"/>
        <c:lblOffset val="100"/>
        <c:noMultiLvlLbl val="0"/>
      </c:catAx>
      <c:valAx>
        <c:axId val="-14262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42620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51566492611933"/>
          <c:y val="9.0687425633149771E-2"/>
          <c:w val="0.29350212142465304"/>
          <c:h val="7.6971195538523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18839507477678E-2"/>
          <c:y val="7.8979362273593354E-2"/>
          <c:w val="0.87595095915024046"/>
          <c:h val="0.677628153623654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واردات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/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7"/>
              <c:layout>
                <c:manualLayout>
                  <c:x val="-8.7944773813010673E-3"/>
                  <c:y val="4.43733765031388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1388</c:v>
                </c:pt>
                <c:pt idx="1">
                  <c:v>1389</c:v>
                </c:pt>
                <c:pt idx="2">
                  <c:v>1390</c:v>
                </c:pt>
                <c:pt idx="3">
                  <c:v>1391</c:v>
                </c:pt>
                <c:pt idx="4">
                  <c:v>1392</c:v>
                </c:pt>
                <c:pt idx="5">
                  <c:v>1393</c:v>
                </c:pt>
                <c:pt idx="6">
                  <c:v>1394</c:v>
                </c:pt>
                <c:pt idx="7">
                  <c:v>1395</c:v>
                </c:pt>
                <c:pt idx="8">
                  <c:v>1396f</c:v>
                </c:pt>
                <c:pt idx="9">
                  <c:v>1397f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11.5</c:v>
                </c:pt>
                <c:pt idx="1">
                  <c:v>11.7</c:v>
                </c:pt>
                <c:pt idx="2">
                  <c:v>9</c:v>
                </c:pt>
                <c:pt idx="3">
                  <c:v>6.5</c:v>
                </c:pt>
                <c:pt idx="4">
                  <c:v>3.6</c:v>
                </c:pt>
                <c:pt idx="5">
                  <c:v>4.3</c:v>
                </c:pt>
                <c:pt idx="6">
                  <c:v>4.5</c:v>
                </c:pt>
                <c:pt idx="7">
                  <c:v>3.9</c:v>
                </c:pt>
                <c:pt idx="8">
                  <c:v>2.6</c:v>
                </c:pt>
                <c:pt idx="9">
                  <c:v>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صادرات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/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7"/>
              <c:layout>
                <c:manualLayout>
                  <c:x val="-1.0453888961832407E-2"/>
                  <c:y val="-4.4371172162528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accent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1388</c:v>
                </c:pt>
                <c:pt idx="1">
                  <c:v>1389</c:v>
                </c:pt>
                <c:pt idx="2">
                  <c:v>1390</c:v>
                </c:pt>
                <c:pt idx="3">
                  <c:v>1391</c:v>
                </c:pt>
                <c:pt idx="4">
                  <c:v>1392</c:v>
                </c:pt>
                <c:pt idx="5">
                  <c:v>1393</c:v>
                </c:pt>
                <c:pt idx="6">
                  <c:v>1394</c:v>
                </c:pt>
                <c:pt idx="7">
                  <c:v>1395</c:v>
                </c:pt>
                <c:pt idx="8">
                  <c:v>1396f</c:v>
                </c:pt>
                <c:pt idx="9">
                  <c:v>1397f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1.3</c:v>
                </c:pt>
                <c:pt idx="1">
                  <c:v>1</c:v>
                </c:pt>
                <c:pt idx="2">
                  <c:v>1.2</c:v>
                </c:pt>
                <c:pt idx="3">
                  <c:v>1.5</c:v>
                </c:pt>
                <c:pt idx="4">
                  <c:v>2</c:v>
                </c:pt>
                <c:pt idx="5">
                  <c:v>3.3</c:v>
                </c:pt>
                <c:pt idx="6">
                  <c:v>4.0999999999999996</c:v>
                </c:pt>
                <c:pt idx="7">
                  <c:v>6</c:v>
                </c:pt>
                <c:pt idx="8">
                  <c:v>9.5</c:v>
                </c:pt>
                <c:pt idx="9">
                  <c:v>10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426203072"/>
        <c:axId val="-1426199808"/>
      </c:lineChart>
      <c:catAx>
        <c:axId val="-14262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426199808"/>
        <c:crosses val="autoZero"/>
        <c:auto val="1"/>
        <c:lblAlgn val="ctr"/>
        <c:lblOffset val="100"/>
        <c:noMultiLvlLbl val="0"/>
      </c:catAx>
      <c:valAx>
        <c:axId val="-142619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42620307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Mitra" panose="00000400000000000000" pitchFamily="2" charset="-78"/>
              </a:defRPr>
            </a:pPr>
            <a:endParaRPr lang="fa-I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Mitra" panose="00000400000000000000" pitchFamily="2" charset="-78"/>
              </a:defRPr>
            </a:pPr>
            <a:endParaRPr lang="fa-IR"/>
          </a:p>
        </c:txPr>
      </c:legendEntry>
      <c:layout>
        <c:manualLayout>
          <c:xMode val="edge"/>
          <c:yMode val="edge"/>
          <c:x val="0.35587259501811674"/>
          <c:y val="0.88280424749983699"/>
          <c:w val="0.34246813485370314"/>
          <c:h val="6.9953867559689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B Mitra" panose="00000400000000000000" pitchFamily="2" charset="-78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Sheet1!$A$3:$A$24</c:f>
              <c:strCache>
                <c:ptCount val="21"/>
                <c:pt idx="0">
                  <c:v>Japan</c:v>
                </c:pt>
                <c:pt idx="1">
                  <c:v>India</c:v>
                </c:pt>
                <c:pt idx="2">
                  <c:v>USA</c:v>
                </c:pt>
                <c:pt idx="3">
                  <c:v>Russia</c:v>
                </c:pt>
                <c:pt idx="4">
                  <c:v>South Korea</c:v>
                </c:pt>
                <c:pt idx="5">
                  <c:v>Germany</c:v>
                </c:pt>
                <c:pt idx="6">
                  <c:v>Brazil</c:v>
                </c:pt>
                <c:pt idx="7">
                  <c:v>Turkey</c:v>
                </c:pt>
                <c:pt idx="8">
                  <c:v>Ukraine</c:v>
                </c:pt>
                <c:pt idx="9">
                  <c:v>Italy</c:v>
                </c:pt>
                <c:pt idx="10">
                  <c:v>Taiwan</c:v>
                </c:pt>
                <c:pt idx="11">
                  <c:v>Mexico</c:v>
                </c:pt>
                <c:pt idx="12">
                  <c:v>Iran1397</c:v>
                </c:pt>
                <c:pt idx="13">
                  <c:v>Iran1404</c:v>
                </c:pt>
                <c:pt idx="14">
                  <c:v>France</c:v>
                </c:pt>
                <c:pt idx="15">
                  <c:v>Spain</c:v>
                </c:pt>
                <c:pt idx="16">
                  <c:v>Canada</c:v>
                </c:pt>
                <c:pt idx="17">
                  <c:v>UK</c:v>
                </c:pt>
                <c:pt idx="18">
                  <c:v>Poland</c:v>
                </c:pt>
                <c:pt idx="19">
                  <c:v>Austria</c:v>
                </c:pt>
                <c:pt idx="20">
                  <c:v>World</c:v>
                </c:pt>
              </c:strCache>
            </c:strRef>
          </c:cat>
          <c:val>
            <c:numRef>
              <c:f>Sheet1!$B$3:$B$24</c:f>
              <c:numCache>
                <c:formatCode>General</c:formatCode>
                <c:ptCount val="22"/>
                <c:pt idx="0">
                  <c:v>493</c:v>
                </c:pt>
                <c:pt idx="1">
                  <c:v>63</c:v>
                </c:pt>
                <c:pt idx="2">
                  <c:v>283</c:v>
                </c:pt>
                <c:pt idx="3">
                  <c:v>266</c:v>
                </c:pt>
                <c:pt idx="4">
                  <c:v>1130</c:v>
                </c:pt>
                <c:pt idx="5">
                  <c:v>500</c:v>
                </c:pt>
                <c:pt idx="6">
                  <c:v>89</c:v>
                </c:pt>
                <c:pt idx="7">
                  <c:v>428</c:v>
                </c:pt>
                <c:pt idx="8">
                  <c:v>96</c:v>
                </c:pt>
                <c:pt idx="9">
                  <c:v>405</c:v>
                </c:pt>
                <c:pt idx="10">
                  <c:v>782</c:v>
                </c:pt>
                <c:pt idx="11">
                  <c:v>198</c:v>
                </c:pt>
                <c:pt idx="12">
                  <c:v>239</c:v>
                </c:pt>
                <c:pt idx="13">
                  <c:v>360</c:v>
                </c:pt>
                <c:pt idx="14">
                  <c:v>201</c:v>
                </c:pt>
                <c:pt idx="15">
                  <c:v>273</c:v>
                </c:pt>
                <c:pt idx="16">
                  <c:v>418</c:v>
                </c:pt>
                <c:pt idx="17">
                  <c:v>164</c:v>
                </c:pt>
                <c:pt idx="18">
                  <c:v>340</c:v>
                </c:pt>
                <c:pt idx="19">
                  <c:v>470</c:v>
                </c:pt>
                <c:pt idx="20">
                  <c:v>208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426196544"/>
        <c:axId val="-1426196000"/>
        <c:axId val="0"/>
      </c:bar3DChart>
      <c:catAx>
        <c:axId val="-14261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426196000"/>
        <c:crosses val="autoZero"/>
        <c:auto val="1"/>
        <c:lblAlgn val="ctr"/>
        <c:lblOffset val="100"/>
        <c:noMultiLvlLbl val="0"/>
      </c:catAx>
      <c:valAx>
        <c:axId val="-142619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-14261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845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41350"/>
            <a:ext cx="5922963" cy="444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899" tIns="42949" rIns="85899" bIns="429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3" y="5230849"/>
            <a:ext cx="5437550" cy="3409120"/>
          </a:xfrm>
          <a:prstGeom prst="rect">
            <a:avLst/>
          </a:prstGeom>
        </p:spPr>
        <p:txBody>
          <a:bodyPr vert="horz" lIns="85899" tIns="42949" rIns="85899" bIns="429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5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644525"/>
            <a:ext cx="5951537" cy="4465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45" y="9429322"/>
            <a:ext cx="2945955" cy="497317"/>
          </a:xfrm>
          <a:prstGeom prst="rect">
            <a:avLst/>
          </a:prstGeom>
        </p:spPr>
        <p:txBody>
          <a:bodyPr lIns="85899" tIns="42949" rIns="85899" bIns="42949"/>
          <a:lstStyle/>
          <a:p>
            <a:fld id="{7EFC66C7-6C97-4DA2-81EE-4D3856BFAB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4279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41350"/>
            <a:ext cx="5922963" cy="4441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060" indent="-161060" algn="r" rtl="1">
              <a:buFont typeface="Arial" panose="020B0604020202020204" pitchFamily="34" charset="0"/>
              <a:buChar char="•"/>
            </a:pPr>
            <a:r>
              <a:rPr lang="fa-IR" dirty="0" smtClean="0"/>
              <a:t>وجود منابع انرژی گاز و برق</a:t>
            </a:r>
            <a:r>
              <a:rPr lang="fa-IR" baseline="0" dirty="0" smtClean="0"/>
              <a:t> فراوان و ارزان</a:t>
            </a:r>
            <a:endParaRPr lang="en-US" baseline="0" dirty="0" smtClean="0"/>
          </a:p>
          <a:p>
            <a:pPr marL="161060" indent="-161060">
              <a:buFont typeface="Arial" panose="020B0604020202020204" pitchFamily="34" charset="0"/>
              <a:buChar char="•"/>
            </a:pPr>
            <a:r>
              <a:rPr lang="en-US" baseline="0" dirty="0" smtClean="0"/>
              <a:t>The huge resources of natural gas and electricity which are almost cheap.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7062" y="8834034"/>
            <a:ext cx="3023869" cy="440066"/>
          </a:xfrm>
          <a:prstGeom prst="rect">
            <a:avLst/>
          </a:prstGeom>
          <a:noFill/>
        </p:spPr>
        <p:txBody>
          <a:bodyPr/>
          <a:lstStyle/>
          <a:p>
            <a:fld id="{09FB4525-9D46-4B26-BDAB-39CE180275A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4312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7062" y="8834034"/>
            <a:ext cx="3023869" cy="440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3764EA-B7A3-43AE-8D74-B75CAB8892ED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1938" y="679450"/>
            <a:ext cx="6294437" cy="4719638"/>
          </a:xfrm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586643" y="10122542"/>
            <a:ext cx="2741860" cy="5029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1pPr>
            <a:lvl2pPr marL="716650" indent="-275634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2pPr>
            <a:lvl3pPr marL="1102538" indent="-220508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3pPr>
            <a:lvl4pPr marL="1543553" indent="-220508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4pPr>
            <a:lvl5pPr marL="1984568" indent="-220508"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5pPr>
            <a:lvl6pPr marL="2425583" indent="-22050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6pPr>
            <a:lvl7pPr marL="2866598" indent="-22050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7pPr>
            <a:lvl8pPr marL="3307613" indent="-22050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8pPr>
            <a:lvl9pPr marL="3748629" indent="-22050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9pPr>
          </a:lstStyle>
          <a:p>
            <a:fld id="{0A4C4BCA-0987-490A-BCAA-14D8C4E2A304}" type="slidenum">
              <a:rPr lang="ar-SA" sz="1200" b="0">
                <a:cs typeface="Times New Roman" panose="02020603050405020304" pitchFamily="18" charset="0"/>
              </a:rPr>
              <a:pPr/>
              <a:t>37</a:t>
            </a:fld>
            <a:endParaRPr lang="en-US" sz="1200" b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2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7091" r="2351" b="9009"/>
          <a:stretch/>
        </p:blipFill>
        <p:spPr>
          <a:xfrm>
            <a:off x="3662051" y="5232941"/>
            <a:ext cx="1981321" cy="1278000"/>
          </a:xfrm>
          <a:prstGeom prst="rect">
            <a:avLst/>
          </a:prstGeom>
        </p:spPr>
      </p:pic>
      <p:sp>
        <p:nvSpPr>
          <p:cNvPr id="3165" name="Rectangle 93"/>
          <p:cNvSpPr>
            <a:spLocks noChangeArrowheads="1"/>
          </p:cNvSpPr>
          <p:nvPr userDrawn="1"/>
        </p:nvSpPr>
        <p:spPr bwMode="gray">
          <a:xfrm>
            <a:off x="1827776" y="3950447"/>
            <a:ext cx="1818000" cy="1275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6" name="Rectangle 94"/>
          <p:cNvSpPr>
            <a:spLocks noChangeArrowheads="1"/>
          </p:cNvSpPr>
          <p:nvPr userDrawn="1"/>
        </p:nvSpPr>
        <p:spPr bwMode="gray">
          <a:xfrm>
            <a:off x="6985" y="5226436"/>
            <a:ext cx="1818000" cy="12684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endParaRPr lang="en-US"/>
          </a:p>
        </p:txBody>
      </p:sp>
      <p:sp>
        <p:nvSpPr>
          <p:cNvPr id="3167" name="Rectangle 95"/>
          <p:cNvSpPr>
            <a:spLocks noChangeArrowheads="1"/>
          </p:cNvSpPr>
          <p:nvPr userDrawn="1"/>
        </p:nvSpPr>
        <p:spPr bwMode="gray">
          <a:xfrm>
            <a:off x="13855" y="6493092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604780" y="3259088"/>
            <a:ext cx="5324475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420888"/>
            <a:ext cx="7010400" cy="762000"/>
          </a:xfrm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23" name="Picture 8" descr="Mobarake_Steel 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1" y="260648"/>
            <a:ext cx="2160270" cy="10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92"/>
          <p:cNvSpPr>
            <a:spLocks noChangeArrowheads="1"/>
          </p:cNvSpPr>
          <p:nvPr userDrawn="1"/>
        </p:nvSpPr>
        <p:spPr bwMode="gray">
          <a:xfrm>
            <a:off x="7289108" y="5232851"/>
            <a:ext cx="1836000" cy="12559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/>
          <a:stretch/>
        </p:blipFill>
        <p:spPr>
          <a:xfrm>
            <a:off x="5465497" y="5228158"/>
            <a:ext cx="1838921" cy="12649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0" b="13213"/>
          <a:stretch/>
        </p:blipFill>
        <p:spPr>
          <a:xfrm>
            <a:off x="7301001" y="3950447"/>
            <a:ext cx="1818000" cy="1279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54" y="5254367"/>
            <a:ext cx="1818000" cy="12319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/>
          <a:stretch/>
        </p:blipFill>
        <p:spPr>
          <a:xfrm>
            <a:off x="7292980" y="5243394"/>
            <a:ext cx="1836000" cy="1253728"/>
          </a:xfrm>
          <a:prstGeom prst="rect">
            <a:avLst/>
          </a:prstGeom>
        </p:spPr>
      </p:pic>
      <p:sp>
        <p:nvSpPr>
          <p:cNvPr id="39" name="Rectangle 92"/>
          <p:cNvSpPr>
            <a:spLocks noChangeArrowheads="1"/>
          </p:cNvSpPr>
          <p:nvPr userDrawn="1"/>
        </p:nvSpPr>
        <p:spPr bwMode="gray">
          <a:xfrm>
            <a:off x="5466958" y="3944471"/>
            <a:ext cx="1836000" cy="1290506"/>
          </a:xfrm>
          <a:prstGeom prst="rect">
            <a:avLst/>
          </a:prstGeom>
          <a:solidFill>
            <a:srgbClr val="CF6F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70048A-6F85-4EC0-8DF2-9B0CDEBAF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28600"/>
            <a:ext cx="2105025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62675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A5E7CA-C52A-45C8-ABE0-2B5CCA91B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4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7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85E2ED-1600-4E58-B473-ABD633F99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2C0688-BE63-449B-A035-AE9EB4DB1D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5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338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219200"/>
            <a:ext cx="41338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4DD511-A938-46D7-AFAD-5045EA240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1B0AE5-93B1-43F5-824C-FE1BCED97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D8E218-DF4C-4392-A738-FF92515B0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7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0F9B0-46BC-4EA2-96F3-A1376B5F2E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2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2D35B-0A58-40D5-9387-D949601523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3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296913-1064-4D65-A108-C06A738D6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5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5"/>
          <p:cNvSpPr>
            <a:spLocks noChangeArrowheads="1"/>
          </p:cNvSpPr>
          <p:nvPr/>
        </p:nvSpPr>
        <p:spPr bwMode="gray">
          <a:xfrm>
            <a:off x="5146" y="6686197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" name="Rectangle 124"/>
          <p:cNvSpPr>
            <a:spLocks noChangeArrowheads="1"/>
          </p:cNvSpPr>
          <p:nvPr/>
        </p:nvSpPr>
        <p:spPr bwMode="gray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0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3800 w 3800"/>
              <a:gd name="T3" fmla="*/ 0 h 428"/>
              <a:gd name="T4" fmla="*/ 3456 w 3800"/>
              <a:gd name="T5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74984" y="1139688"/>
            <a:ext cx="864041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01068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fld id="{FA5755F4-62BD-4F17-8E5F-D6D98FE49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96529" y="153811"/>
            <a:ext cx="5815818" cy="487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3"/>
          <a:stretch/>
        </p:blipFill>
        <p:spPr>
          <a:xfrm>
            <a:off x="6720300" y="769736"/>
            <a:ext cx="504000" cy="33820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"/>
          <a:stretch/>
        </p:blipFill>
        <p:spPr>
          <a:xfrm>
            <a:off x="7904394" y="752935"/>
            <a:ext cx="540000" cy="37180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/>
          <a:stretch/>
        </p:blipFill>
        <p:spPr>
          <a:xfrm>
            <a:off x="7312347" y="762315"/>
            <a:ext cx="504000" cy="35304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3" b="13213"/>
          <a:stretch/>
        </p:blipFill>
        <p:spPr>
          <a:xfrm>
            <a:off x="8532440" y="768338"/>
            <a:ext cx="504000" cy="34100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22" name="Picture 8" descr="Mobarake_Steel Logo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94" y="144494"/>
            <a:ext cx="1117931" cy="5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rgbClr val="0000CC"/>
        </a:buClr>
        <a:buSzPct val="120000"/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rgbClr val="800000"/>
        </a:buClr>
        <a:buSzPct val="12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1" fontAlgn="base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SzPct val="120000"/>
        <a:buFont typeface="Arial" panose="020B0604020202020204" pitchFamily="34" charset="0"/>
        <a:buChar char="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PowerPoint_Presentation2.pptx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0124" y="476672"/>
            <a:ext cx="8341206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7200" b="1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چشم انداز فولاد ایران</a:t>
            </a:r>
          </a:p>
          <a:p>
            <a:pPr algn="ctr">
              <a:lnSpc>
                <a:spcPct val="150000"/>
              </a:lnSpc>
            </a:pPr>
            <a:r>
              <a:rPr lang="fa-IR" sz="7200" b="1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 چالشهای زنجیره تامین آن</a:t>
            </a:r>
            <a:endParaRPr lang="en-US" sz="8800" b="1" dirty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>
              <a:lnSpc>
                <a:spcPct val="150000"/>
              </a:lnSpc>
            </a:pPr>
            <a:endParaRPr lang="en-US" sz="8800" dirty="0" smtClean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7" name="Picture 2" descr="D:\ \mahmood\عکس ها\A16X93LCAF5AVZLCAIIVK8ICABUYHHVCADBTBEGCAXJFLEGCAVLHRISCA7HXF56CARB7H3OCAB3FYDMCA06M9B3CA6XS7E1CAGV46NRCAI0F97MCAHSAK4KCAWX8PSOCASNQI88CA099YXBCAZEGHFOCAYU0YC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88" y="3944631"/>
            <a:ext cx="1788478" cy="127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E8123~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6" y="5199861"/>
            <a:ext cx="1786009" cy="127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48" y="5226518"/>
            <a:ext cx="1819070" cy="1268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/>
          <a:stretch/>
        </p:blipFill>
        <p:spPr>
          <a:xfrm>
            <a:off x="23436" y="3979433"/>
            <a:ext cx="1795634" cy="1220428"/>
          </a:xfrm>
          <a:prstGeom prst="rect">
            <a:avLst/>
          </a:prstGeom>
          <a:ln w="19050">
            <a:solidFill>
              <a:srgbClr val="C3D0DB"/>
            </a:solidFill>
          </a:ln>
        </p:spPr>
      </p:pic>
      <p:pic>
        <p:nvPicPr>
          <p:cNvPr id="5" name="Picture 2" descr="J:\Img_26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46" y="5196153"/>
            <a:ext cx="1795377" cy="128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7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4" y="642416"/>
            <a:ext cx="9144000" cy="62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6904" cy="487363"/>
          </a:xfr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برنامه ظرفیت تولید و مصرف فولاد تا 1404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80367220"/>
              </p:ext>
            </p:extLst>
          </p:nvPr>
        </p:nvGraphicFramePr>
        <p:xfrm>
          <a:off x="899592" y="1484784"/>
          <a:ext cx="7253287" cy="449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10636" y="3118072"/>
            <a:ext cx="8322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cs typeface="B Mitra" panose="00000400000000000000" pitchFamily="2" charset="-78"/>
              </a:rPr>
              <a:t>میلیون تن</a:t>
            </a:r>
            <a:endParaRPr lang="fa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99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6" y="188640"/>
            <a:ext cx="7681607" cy="487363"/>
          </a:xfrm>
        </p:spPr>
        <p:txBody>
          <a:bodyPr/>
          <a:lstStyle/>
          <a:p>
            <a:pPr algn="ctr"/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بهره وری در صنعت فولاد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816663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52928" cy="487363"/>
          </a:xfrm>
        </p:spPr>
        <p:txBody>
          <a:bodyPr/>
          <a:lstStyle/>
          <a:p>
            <a:pPr algn="ctr"/>
            <a:r>
              <a:rPr lang="fa-IR" sz="3600" b="1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توازن در زنجیره تولید فولاد</a:t>
            </a:r>
            <a:endParaRPr lang="fa-IR" sz="3600" b="1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8E218-DF4C-4392-A738-FF92515B07E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568952" cy="52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0F9B0-46BC-4EA2-96F3-A1376B5F2EE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29112325"/>
              </p:ext>
            </p:extLst>
          </p:nvPr>
        </p:nvGraphicFramePr>
        <p:xfrm>
          <a:off x="683568" y="1340768"/>
          <a:ext cx="77048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6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0F9B0-46BC-4EA2-96F3-A1376B5F2EE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9162" y="1268760"/>
            <a:ext cx="8401875" cy="4765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سال 1397 میزان تولید کنسانتره متناسب با میزان گندله در سطح کشور خواهد شد و از آن سال به بعد میزان کنسانتره کمتر از نیاز تولید گندله خواهد بود.</a:t>
            </a: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(تولید </a:t>
            </a:r>
            <a:r>
              <a:rPr lang="fa-IR" sz="2400" b="1" dirty="0" smtClean="0">
                <a:solidFill>
                  <a:srgbClr val="833C0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کنسانتره</a:t>
            </a: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4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50/5</a:t>
            </a:r>
            <a:r>
              <a:rPr lang="fa-IR" sz="2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4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میلیون</a:t>
            </a: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تن)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(تولید </a:t>
            </a:r>
            <a:r>
              <a:rPr lang="fa-IR" sz="24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گندله</a:t>
            </a: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4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49/26 </a:t>
            </a:r>
            <a:r>
              <a:rPr lang="fa-IR" sz="24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میلیون</a:t>
            </a: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تن )  </a:t>
            </a:r>
            <a:endParaRPr lang="en-US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a-IR" sz="2400" b="1" dirty="0" smtClean="0"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سال 1400 حدود 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10میلیون تن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کمبود ظرفیت تولید کنسانتره خواهیم داشت 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(تولید </a:t>
            </a: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کنسانتره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68/3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میلیون تن)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(تولید </a:t>
            </a:r>
            <a:r>
              <a:rPr lang="fa-IR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گندله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4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78/3</a:t>
            </a:r>
            <a:r>
              <a:rPr lang="fa-I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</a:t>
            </a:r>
            <a:r>
              <a:rPr lang="fa-IR" sz="2400" b="1" i="1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میلیون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تن )  </a:t>
            </a: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البته این نکته قابل توجه است که :</a:t>
            </a:r>
            <a:endParaRPr lang="en-US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سرعت توسعه گندله سازی و فولاد سازی نسبت به توسعه کنسانتره بیشتر است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09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/>
        </p:blipFill>
        <p:spPr>
          <a:xfrm>
            <a:off x="241532" y="548680"/>
            <a:ext cx="8435283" cy="49685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08917-B50C-4E85-8581-B1EB1C11C5A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7885435" cy="503468"/>
          </a:xfrm>
        </p:spPr>
        <p:txBody>
          <a:bodyPr>
            <a:noAutofit/>
          </a:bodyPr>
          <a:lstStyle/>
          <a:p>
            <a:pPr algn="ctr"/>
            <a:r>
              <a:rPr lang="fa-IR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وضعیت صرفه به مقیاس در تولید فولاد واحدهای فعال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90" y="1196752"/>
            <a:ext cx="7662211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08917-B50C-4E85-8581-B1EB1C11C5A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192066" cy="48530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709532" y="188640"/>
            <a:ext cx="9297134" cy="503468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وضعیت صرفه به مقیاس در تولید فولاد طرح های در دست اقدام</a:t>
            </a:r>
          </a:p>
        </p:txBody>
      </p:sp>
    </p:spTree>
    <p:extLst>
      <p:ext uri="{BB962C8B-B14F-4D97-AF65-F5344CB8AC3E}">
        <p14:creationId xmlns:p14="http://schemas.microsoft.com/office/powerpoint/2010/main" val="1541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16"/>
            <a:ext cx="7886700" cy="832738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مدیریت پسماند در فولادسازان دنیا</a:t>
            </a:r>
            <a:endParaRPr lang="fa-IR" sz="3200" b="1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CE48E4-47A0-45D2-8874-821BD3E5FE94}" type="slidenum">
              <a:rPr lang="fa-IR" smtClean="0"/>
              <a:t>19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71" y="1196751"/>
            <a:ext cx="8213858" cy="5161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995" y="6413699"/>
            <a:ext cx="203421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World steel Association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10399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08917-B50C-4E85-8581-B1EB1C11C5A1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430716"/>
              </p:ext>
            </p:extLst>
          </p:nvPr>
        </p:nvGraphicFramePr>
        <p:xfrm>
          <a:off x="323528" y="119675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9552" y="6459865"/>
            <a:ext cx="72866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Source: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Worldsteel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Association,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2017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6571" y="116632"/>
            <a:ext cx="6466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تولید فولاد خام و مصرف محصولات فولادی در دنیا</a:t>
            </a:r>
            <a:endParaRPr lang="en-US" sz="28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34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594" y="128982"/>
            <a:ext cx="6916811" cy="610893"/>
          </a:xfrm>
        </p:spPr>
        <p:txBody>
          <a:bodyPr/>
          <a:lstStyle/>
          <a:p>
            <a:pPr algn="ctr"/>
            <a:r>
              <a:rPr lang="fa-IR" sz="3200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شاخص های محیط زیست در صنایع فولاد دنیا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19287"/>
            <a:ext cx="9144001" cy="27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مصرف </a:t>
            </a:r>
            <a:r>
              <a:rPr lang="fa-IR" sz="3600" b="1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انرژی فولادسازان در جهان</a:t>
            </a:r>
            <a:endParaRPr lang="fa-IR" sz="3600" b="1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496089" cy="446784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295400"/>
          </a:xfrm>
          <a:solidFill>
            <a:srgbClr val="3333FF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Business is WAR!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11287" y="1420812"/>
            <a:ext cx="6208713" cy="4744492"/>
          </a:xfrm>
        </p:spPr>
      </p:pic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3000364" y="635002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Kamran" pitchFamily="2" charset="-78"/>
              </a:rPr>
              <a:t>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219"/>
            <a:ext cx="8229600" cy="778098"/>
          </a:xfrm>
        </p:spPr>
        <p:txBody>
          <a:bodyPr/>
          <a:lstStyle/>
          <a:p>
            <a:pPr algn="ctr"/>
            <a:r>
              <a:rPr lang="fa-IR" sz="3243" kern="10" dirty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+mn-lt"/>
                <a:ea typeface="+mn-ea"/>
                <a:cs typeface="B Titr" pitchFamily="2" charset="-78"/>
              </a:rPr>
              <a:t>چالش های کشوردر سال 1397</a:t>
            </a:r>
            <a:r>
              <a:rPr lang="fa-IR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484784"/>
            <a:ext cx="8229600" cy="4525963"/>
          </a:xfrm>
        </p:spPr>
        <p:txBody>
          <a:bodyPr/>
          <a:lstStyle/>
          <a:p>
            <a:pPr algn="r" rtl="1"/>
            <a:r>
              <a:rPr lang="fa-IR" sz="2800" b="1" dirty="0" smtClean="0">
                <a:cs typeface="B Mitra" panose="00000400000000000000" pitchFamily="2" charset="-78"/>
              </a:rPr>
              <a:t>ریسک اجتماعی </a:t>
            </a:r>
            <a:r>
              <a:rPr lang="fa-IR" sz="2800" dirty="0" smtClean="0">
                <a:cs typeface="B Mitra" panose="00000400000000000000" pitchFamily="2" charset="-78"/>
              </a:rPr>
              <a:t>: آب و بیکاری </a:t>
            </a:r>
          </a:p>
          <a:p>
            <a:pPr algn="r" rtl="1"/>
            <a:endParaRPr lang="fa-IR" sz="18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800" b="1" dirty="0">
                <a:cs typeface="B Mitra" panose="00000400000000000000" pitchFamily="2" charset="-78"/>
              </a:rPr>
              <a:t>ریسک سیاسی </a:t>
            </a:r>
            <a:r>
              <a:rPr lang="fa-IR" sz="2800" dirty="0">
                <a:cs typeface="B Mitra" panose="00000400000000000000" pitchFamily="2" charset="-78"/>
              </a:rPr>
              <a:t>: ابهام در بقای برجام و احتمال بازگشت تحریم </a:t>
            </a:r>
            <a:r>
              <a:rPr lang="fa-IR" sz="2800" dirty="0" smtClean="0">
                <a:cs typeface="B Mitra" panose="00000400000000000000" pitchFamily="2" charset="-78"/>
              </a:rPr>
              <a:t>ها، مناقشات منطقه ای</a:t>
            </a:r>
            <a:endParaRPr lang="fa-IR" sz="2800" dirty="0">
              <a:cs typeface="B Mitra" panose="00000400000000000000" pitchFamily="2" charset="-78"/>
            </a:endParaRPr>
          </a:p>
          <a:p>
            <a:pPr algn="r" rtl="1"/>
            <a:endParaRPr lang="fa-IR" sz="18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800" b="1" dirty="0" smtClean="0">
                <a:cs typeface="B Mitra" panose="00000400000000000000" pitchFamily="2" charset="-78"/>
              </a:rPr>
              <a:t>ریسک اقتصادی و مالی </a:t>
            </a:r>
            <a:r>
              <a:rPr lang="fa-IR" sz="2800" dirty="0" smtClean="0">
                <a:cs typeface="B Mitra" panose="00000400000000000000" pitchFamily="2" charset="-78"/>
              </a:rPr>
              <a:t>: تداوم نرخ سود سپرده ، بلوکه شدن دارایی های حجیم بانکی، حجم زیاد معوقات، عدم اثربخشی نقدینگی بالای موجود در رشد تولید مولد، ایجاد امنیت در سرمایه گذاری داخلی و خارجی، عدم ارتباط و اتصال بانک های ایرانی با سیستم بانکداری جهان، زیان ده بودن بسیاری از بانک های کشور و احتمال تشدید بحران بانکی</a:t>
            </a:r>
          </a:p>
          <a:p>
            <a:pPr algn="r" rtl="1"/>
            <a:endParaRPr lang="fa-IR" sz="2800" dirty="0" smtClean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 bwMode="auto">
          <a:xfrm>
            <a:off x="2843808" y="6026764"/>
            <a:ext cx="5760640" cy="642595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b="1" dirty="0">
                <a:latin typeface="Times New Roman" pitchFamily="18" charset="0"/>
                <a:cs typeface="B Mitra" panose="00000400000000000000" pitchFamily="2" charset="-78"/>
              </a:rPr>
              <a:t>نوسانات لحظه ای قیمت های </a:t>
            </a:r>
            <a:r>
              <a:rPr lang="fa-IR" sz="1600" b="1" dirty="0" smtClean="0">
                <a:latin typeface="Times New Roman" pitchFamily="18" charset="0"/>
                <a:cs typeface="B Mitra" panose="00000400000000000000" pitchFamily="2" charset="-78"/>
              </a:rPr>
              <a:t>جهانی مواد </a:t>
            </a:r>
            <a:r>
              <a:rPr lang="fa-IR" sz="1600" b="1" dirty="0">
                <a:latin typeface="Times New Roman" pitchFamily="18" charset="0"/>
                <a:cs typeface="B Mitra" panose="00000400000000000000" pitchFamily="2" charset="-78"/>
              </a:rPr>
              <a:t>اولیه و ...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107143"/>
            <a:ext cx="8229600" cy="778098"/>
          </a:xfrm>
        </p:spPr>
        <p:txBody>
          <a:bodyPr/>
          <a:lstStyle/>
          <a:p>
            <a:pPr algn="ctr"/>
            <a:r>
              <a:rPr lang="fa-IR" sz="3243" kern="10" dirty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+mn-lt"/>
                <a:ea typeface="+mn-ea"/>
                <a:cs typeface="B Titr" pitchFamily="2" charset="-78"/>
              </a:rPr>
              <a:t>قیمت جهانی سنگ آهن 62%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2" y="1124744"/>
            <a:ext cx="7560840" cy="49020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88276" y="188640"/>
            <a:ext cx="6716219" cy="487363"/>
          </a:xfrm>
        </p:spPr>
        <p:txBody>
          <a:bodyPr/>
          <a:lstStyle/>
          <a:p>
            <a:pPr algn="ctr"/>
            <a:r>
              <a:rPr lang="fa-IR" sz="3243" kern="10" dirty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+mn-lt"/>
                <a:ea typeface="+mn-ea"/>
                <a:cs typeface="B Titr" pitchFamily="2" charset="-78"/>
              </a:rPr>
              <a:t>متوسط قیمت فولاد چین در یکسال گذشته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8" y="1340768"/>
            <a:ext cx="7920880" cy="51485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7884515" y="3573016"/>
            <a:ext cx="7129" cy="1440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9" name="Straight Connector 8"/>
          <p:cNvCxnSpPr/>
          <p:nvPr/>
        </p:nvCxnSpPr>
        <p:spPr bwMode="auto">
          <a:xfrm>
            <a:off x="7704495" y="5013176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sp>
        <p:nvSpPr>
          <p:cNvPr id="10" name="TextBox 9"/>
          <p:cNvSpPr txBox="1"/>
          <p:nvPr/>
        </p:nvSpPr>
        <p:spPr>
          <a:xfrm>
            <a:off x="7823592" y="4008711"/>
            <a:ext cx="7681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32%+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815818" cy="487363"/>
          </a:xfrm>
        </p:spPr>
        <p:txBody>
          <a:bodyPr/>
          <a:lstStyle/>
          <a:p>
            <a:pPr algn="ctr"/>
            <a:r>
              <a:rPr lang="fa-IR" sz="3243" kern="10" dirty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+mn-lt"/>
                <a:ea typeface="+mn-ea"/>
                <a:cs typeface="B Titr" pitchFamily="2" charset="-78"/>
              </a:rPr>
              <a:t>نمودار قیمت دلار به یوان چین</a:t>
            </a:r>
          </a:p>
        </p:txBody>
      </p:sp>
      <p:sp>
        <p:nvSpPr>
          <p:cNvPr id="3" name="AutoShape 2" descr="http://www.livedata.ir/chart/mainpsrc.php?p=2&amp;q=usdcny&amp;t=152480759907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324320" cy="49180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568" y="274638"/>
            <a:ext cx="7411757" cy="823732"/>
          </a:xfrm>
          <a:prstGeom prst="rect">
            <a:avLst/>
          </a:prstGeom>
        </p:spPr>
        <p:txBody>
          <a:bodyPr lIns="91386" tIns="45692" rIns="91386" bIns="45692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Arial" pitchFamily="34" charset="0"/>
              </a:defRPr>
            </a:lvl5pPr>
            <a:lvl6pPr marL="456925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Arial" pitchFamily="34" charset="0"/>
              </a:defRPr>
            </a:lvl6pPr>
            <a:lvl7pPr marL="913852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Arial" pitchFamily="34" charset="0"/>
              </a:defRPr>
            </a:lvl7pPr>
            <a:lvl8pPr marL="1370778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Arial" pitchFamily="34" charset="0"/>
              </a:defRPr>
            </a:lvl8pPr>
            <a:lvl9pPr marL="1827703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algn="ctr"/>
            <a:r>
              <a:rPr lang="fa-IR" sz="3243" b="1" kern="10" dirty="0" smtClean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نمودار قیمت نفت خام برنت</a:t>
            </a:r>
            <a:endParaRPr lang="fa-IR" sz="3243" b="1" kern="10" dirty="0">
              <a:ln w="12700" cap="rnd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n-lt"/>
              <a:ea typeface="+mn-ea"/>
              <a:cs typeface="B Titr" pitchFamily="2" charset="-78"/>
            </a:endParaRPr>
          </a:p>
        </p:txBody>
      </p:sp>
      <p:pic>
        <p:nvPicPr>
          <p:cNvPr id="8194" name="Picture 2" descr="http://www.livedata.ir/chart/mainpsrc.php?p=2&amp;q=ice&amp;t=1524806750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3161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8579299" cy="1143000"/>
          </a:xfrm>
        </p:spPr>
        <p:txBody>
          <a:bodyPr/>
          <a:lstStyle/>
          <a:p>
            <a:r>
              <a:rPr lang="fa-IR" sz="3243" kern="10" dirty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+mn-lt"/>
                <a:ea typeface="+mn-ea"/>
                <a:cs typeface="B Titr" pitchFamily="2" charset="-78"/>
              </a:rPr>
              <a:t>قیمت محصولات فولادی از ابتدای سال 95 تا پایان 96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3"/>
            <a:ext cx="8466113" cy="4896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69" y="5877272"/>
            <a:ext cx="864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cs typeface="2  Titr" panose="00000700000000000000" pitchFamily="2" charset="-78"/>
              </a:rPr>
              <a:t>ملاحظه می شود که </a:t>
            </a:r>
            <a:r>
              <a:rPr lang="fa-IR" u="sng" dirty="0" smtClean="0">
                <a:cs typeface="2  Titr" panose="00000700000000000000" pitchFamily="2" charset="-78"/>
              </a:rPr>
              <a:t>اختلاف قیمت </a:t>
            </a:r>
            <a:r>
              <a:rPr lang="fa-IR" dirty="0" smtClean="0">
                <a:cs typeface="2  Titr" panose="00000700000000000000" pitchFamily="2" charset="-78"/>
              </a:rPr>
              <a:t>محصولات تخت با طویل از تیرماه 96 نسبت به قبل بطور چشمگیر کاهشی بوده و قیمت محصولات تخت روند افزایشی قابل توجه نداشته است.</a:t>
            </a:r>
            <a:endParaRPr lang="fa-IR" dirty="0">
              <a:cs typeface="2 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54998"/>
            <a:ext cx="8229600" cy="706090"/>
          </a:xfrm>
        </p:spPr>
        <p:txBody>
          <a:bodyPr/>
          <a:lstStyle/>
          <a:p>
            <a:r>
              <a:rPr lang="fa-IR" sz="3100" kern="10" dirty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+mn-lt"/>
                <a:ea typeface="+mn-ea"/>
                <a:cs typeface="B Titr" pitchFamily="2" charset="-78"/>
              </a:rPr>
              <a:t>رشد بازار مصرف الکترود گرافیتی در دنیا (میلیون دلار)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" y="1196752"/>
            <a:ext cx="4104456" cy="2464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" y="3680375"/>
            <a:ext cx="4112267" cy="2468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4206903"/>
            <a:ext cx="38164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dirty="0" smtClean="0"/>
              <a:t>حجم بازار الکترود گرافیتی در اروپا نیز افزایشی خواهد بود بطوریکه از 765 میلیون دلار در سال 2016 به 3876 میلیون دلار در سال 2022 خواهد رسید.</a:t>
            </a: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993" y="1196752"/>
            <a:ext cx="4200500" cy="25169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4128" y="1270348"/>
            <a:ext cx="81817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0" smtClean="0"/>
              <a:t>World</a:t>
            </a:r>
            <a:endParaRPr lang="fa-IR" sz="2000" b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95941"/>
            <a:ext cx="1704205" cy="5583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199" y="33686"/>
            <a:ext cx="7643866" cy="6397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رتبه بندی در تولید فولاد</a:t>
            </a:r>
            <a:endParaRPr lang="en-US" sz="28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496" y="1190937"/>
            <a:ext cx="9131273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a-IR" sz="1400" b="1" i="1" dirty="0"/>
              <a:t>1-</a:t>
            </a:r>
            <a:r>
              <a:rPr lang="en-US" altLang="fa-IR" sz="1400" i="1" dirty="0"/>
              <a:t> </a:t>
            </a:r>
            <a:r>
              <a:rPr lang="en-US" sz="1400" b="1" i="1" dirty="0"/>
              <a:t>China			</a:t>
            </a:r>
            <a:r>
              <a:rPr lang="en-US" sz="1400" b="1" dirty="0" smtClean="0">
                <a:cs typeface="B Lotus" pitchFamily="2" charset="-78"/>
              </a:rPr>
              <a:t>832</a:t>
            </a:r>
            <a:r>
              <a:rPr lang="en-US" sz="1400" b="1" dirty="0" smtClean="0">
                <a:latin typeface="+mn-lt"/>
                <a:cs typeface="+mn-cs"/>
              </a:rPr>
              <a:t> </a:t>
            </a:r>
            <a:r>
              <a:rPr lang="en-US" sz="1400" b="1" dirty="0" err="1" smtClean="0">
                <a:latin typeface="+mn-lt"/>
                <a:cs typeface="+mn-cs"/>
              </a:rPr>
              <a:t>mt</a:t>
            </a:r>
            <a:r>
              <a:rPr lang="en-US" sz="1400" b="1" dirty="0" smtClean="0">
                <a:latin typeface="+mn-lt"/>
                <a:cs typeface="+mn-cs"/>
              </a:rPr>
              <a:t> </a:t>
            </a:r>
            <a:r>
              <a:rPr lang="en-US" sz="1400" b="1" dirty="0" smtClean="0">
                <a:cs typeface="B Lotus" pitchFamily="2" charset="-78"/>
              </a:rPr>
              <a:t>(49%)</a:t>
            </a:r>
            <a:endParaRPr lang="en-US" sz="1400" b="1" dirty="0">
              <a:cs typeface="B Lotus" pitchFamily="2" charset="-78"/>
            </a:endParaRP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chemeClr val="accent1"/>
                </a:solidFill>
              </a:rPr>
              <a:t>      2- Japan              </a:t>
            </a: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105 </a:t>
            </a:r>
            <a:r>
              <a:rPr lang="en-US" sz="1400" b="1" i="1" dirty="0" err="1" smtClean="0">
                <a:solidFill>
                  <a:schemeClr val="accent1"/>
                </a:solidFill>
              </a:rPr>
              <a:t>mt</a:t>
            </a:r>
            <a:r>
              <a:rPr lang="en-US" sz="1400" b="1" i="1" dirty="0" smtClean="0">
                <a:solidFill>
                  <a:schemeClr val="accent1"/>
                </a:solidFill>
              </a:rPr>
              <a:t>   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(6.1%)   </a:t>
            </a:r>
            <a:endParaRPr lang="en-US" sz="1400" b="1" dirty="0">
              <a:solidFill>
                <a:schemeClr val="accent1"/>
              </a:solidFill>
              <a:cs typeface="B Lotus" pitchFamily="2" charset="-78"/>
            </a:endParaRP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/>
              <a:t>	</a:t>
            </a:r>
            <a:r>
              <a:rPr lang="en-US" sz="1400" b="1" i="1" dirty="0" smtClean="0"/>
              <a:t>    3-India                </a:t>
            </a:r>
            <a:r>
              <a:rPr lang="en-US" sz="1400" b="1" dirty="0" smtClean="0">
                <a:cs typeface="B Lotus" pitchFamily="2" charset="-78"/>
              </a:rPr>
              <a:t>101 </a:t>
            </a:r>
            <a:r>
              <a:rPr lang="en-US" sz="1400" b="1" i="1" dirty="0" err="1" smtClean="0"/>
              <a:t>mt</a:t>
            </a:r>
            <a:r>
              <a:rPr lang="en-US" sz="1400" b="1" i="1" dirty="0" smtClean="0"/>
              <a:t>   </a:t>
            </a:r>
            <a:r>
              <a:rPr lang="en-US" sz="1400" b="1" dirty="0" smtClean="0">
                <a:cs typeface="B Lotus" pitchFamily="2" charset="-78"/>
              </a:rPr>
              <a:t>(5.9%)  </a:t>
            </a:r>
            <a:r>
              <a:rPr lang="en-US" sz="1400" b="1" i="1" dirty="0" smtClean="0">
                <a:cs typeface="B Lotus" pitchFamily="2" charset="-78"/>
              </a:rPr>
              <a:t>    </a:t>
            </a:r>
            <a:endParaRPr lang="en-US" sz="1400" b="1" i="1" dirty="0">
              <a:cs typeface="B Lotus" pitchFamily="2" charset="-78"/>
            </a:endParaRP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/>
              <a:t>	</a:t>
            </a:r>
            <a:r>
              <a:rPr lang="en-US" sz="1400" b="1" i="1" dirty="0" smtClean="0"/>
              <a:t>         </a:t>
            </a:r>
            <a:r>
              <a:rPr lang="en-US" sz="1400" b="1" i="1" dirty="0" smtClean="0">
                <a:solidFill>
                  <a:schemeClr val="accent1"/>
                </a:solidFill>
              </a:rPr>
              <a:t>4- USA             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82 </a:t>
            </a:r>
            <a:r>
              <a:rPr lang="en-US" sz="1400" b="1" i="1" dirty="0" err="1" smtClean="0">
                <a:solidFill>
                  <a:schemeClr val="accent1"/>
                </a:solidFill>
              </a:rPr>
              <a:t>mt</a:t>
            </a:r>
            <a:r>
              <a:rPr lang="en-US" sz="1400" b="1" i="1" dirty="0" smtClean="0">
                <a:solidFill>
                  <a:schemeClr val="accent1"/>
                </a:solidFill>
              </a:rPr>
              <a:t>   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(4.8%)</a:t>
            </a:r>
            <a:endParaRPr lang="en-US" sz="1400" b="1" i="1" dirty="0" smtClean="0">
              <a:solidFill>
                <a:schemeClr val="accent1"/>
              </a:solidFill>
              <a:cs typeface="B Lotus" pitchFamily="2" charset="-78"/>
            </a:endParaRP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/>
              <a:t>	        	  5- Russia           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smtClean="0">
                <a:cs typeface="B Lotus" pitchFamily="2" charset="-78"/>
              </a:rPr>
              <a:t>71 </a:t>
            </a:r>
            <a:r>
              <a:rPr lang="en-US" sz="1400" b="1" i="1" dirty="0" err="1" smtClean="0"/>
              <a:t>mt</a:t>
            </a:r>
            <a:r>
              <a:rPr lang="en-US" sz="1400" b="1" i="1" dirty="0" smtClean="0"/>
              <a:t>   </a:t>
            </a:r>
            <a:r>
              <a:rPr lang="en-US" sz="1400" b="1" dirty="0" smtClean="0"/>
              <a:t>(4.3%)</a:t>
            </a:r>
            <a:endParaRPr lang="en-US" sz="1400" b="1" i="1" dirty="0" smtClean="0"/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/>
              <a:t>		</a:t>
            </a:r>
            <a:r>
              <a:rPr lang="en-US" sz="1400" b="1" i="1" dirty="0" smtClean="0"/>
              <a:t>                 </a:t>
            </a:r>
            <a:r>
              <a:rPr lang="en-US" sz="1400" b="1" i="1" dirty="0" smtClean="0">
                <a:solidFill>
                  <a:schemeClr val="accent1"/>
                </a:solidFill>
              </a:rPr>
              <a:t>6- </a:t>
            </a:r>
            <a:r>
              <a:rPr lang="en-US" sz="1400" b="1" i="1" dirty="0">
                <a:solidFill>
                  <a:srgbClr val="70A8DA"/>
                </a:solidFill>
              </a:rPr>
              <a:t>South Korea</a:t>
            </a:r>
            <a:r>
              <a:rPr lang="en-US" sz="1400" b="1" i="1" dirty="0" smtClean="0">
                <a:solidFill>
                  <a:srgbClr val="70A8DA"/>
                </a:solidFill>
              </a:rPr>
              <a:t>              </a:t>
            </a:r>
            <a:r>
              <a:rPr lang="en-US" sz="1400" b="1" dirty="0" smtClean="0">
                <a:solidFill>
                  <a:srgbClr val="70A8D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70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i="1" dirty="0" err="1" smtClean="0">
                <a:solidFill>
                  <a:schemeClr val="accent1"/>
                </a:solidFill>
              </a:rPr>
              <a:t>mt</a:t>
            </a:r>
            <a:r>
              <a:rPr lang="en-US" sz="1400" b="1" i="1" dirty="0" smtClean="0">
                <a:solidFill>
                  <a:schemeClr val="accent1"/>
                </a:solidFill>
              </a:rPr>
              <a:t>   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(4.1%)</a:t>
            </a:r>
            <a:endParaRPr lang="en-US" sz="1400" b="1" i="1" dirty="0">
              <a:solidFill>
                <a:schemeClr val="accent1"/>
              </a:solidFill>
              <a:cs typeface="B Lotus" pitchFamily="2" charset="-78"/>
            </a:endParaRP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/>
              <a:t>			</a:t>
            </a:r>
            <a:r>
              <a:rPr lang="en-US" sz="1400" b="1" i="1" dirty="0" smtClean="0"/>
              <a:t>                 7- Germany           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smtClean="0">
                <a:cs typeface="B Lotus" pitchFamily="2" charset="-78"/>
              </a:rPr>
              <a:t>44 </a:t>
            </a:r>
            <a:r>
              <a:rPr lang="en-US" sz="1400" b="1" i="1" dirty="0" err="1" smtClean="0"/>
              <a:t>mt</a:t>
            </a:r>
            <a:r>
              <a:rPr lang="en-US" sz="1400" b="1" i="1" dirty="0" smtClean="0"/>
              <a:t>   </a:t>
            </a:r>
            <a:r>
              <a:rPr lang="en-US" sz="1400" b="1" dirty="0" smtClean="0">
                <a:cs typeface="B Lotus" pitchFamily="2" charset="-78"/>
              </a:rPr>
              <a:t>(2.6%)</a:t>
            </a:r>
            <a:endParaRPr lang="en-US" sz="1400" b="1" i="1" dirty="0">
              <a:cs typeface="B Lotus" pitchFamily="2" charset="-78"/>
            </a:endParaRP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/>
              <a:t>			</a:t>
            </a:r>
            <a:r>
              <a:rPr lang="en-US" sz="1400" b="1" i="1" dirty="0" smtClean="0"/>
              <a:t>                         </a:t>
            </a:r>
            <a:r>
              <a:rPr lang="en-US" sz="1400" b="1" i="1" dirty="0" smtClean="0">
                <a:solidFill>
                  <a:schemeClr val="accent1"/>
                </a:solidFill>
              </a:rPr>
              <a:t>8-Turkey              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>
                <a:solidFill>
                  <a:schemeClr val="accent1"/>
                </a:solidFill>
                <a:cs typeface="B Lotus" pitchFamily="2" charset="-78"/>
              </a:rPr>
              <a:t>37 </a:t>
            </a:r>
            <a:r>
              <a:rPr lang="en-US" sz="1400" b="1" i="1" dirty="0" err="1">
                <a:solidFill>
                  <a:schemeClr val="accent1"/>
                </a:solidFill>
              </a:rPr>
              <a:t>mt</a:t>
            </a:r>
            <a:r>
              <a:rPr lang="en-US" sz="1400" b="1" i="1" dirty="0">
                <a:solidFill>
                  <a:schemeClr val="accent1"/>
                </a:solidFill>
              </a:rPr>
              <a:t>   </a:t>
            </a:r>
            <a:r>
              <a:rPr lang="en-US" sz="1400" b="1" dirty="0">
                <a:solidFill>
                  <a:schemeClr val="accent1"/>
                </a:solidFill>
                <a:cs typeface="B Lotus" pitchFamily="2" charset="-78"/>
              </a:rPr>
              <a:t>(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2.2%) </a:t>
            </a: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/>
              <a:t>				</a:t>
            </a:r>
            <a:r>
              <a:rPr lang="en-US" sz="1400" b="1" i="1" dirty="0" smtClean="0"/>
              <a:t>                        9- </a:t>
            </a:r>
            <a:r>
              <a:rPr lang="en-US" sz="1400" b="1" i="1" dirty="0"/>
              <a:t>Brazil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en-US" sz="1400" b="1" dirty="0">
                <a:cs typeface="B Lotus" pitchFamily="2" charset="-78"/>
              </a:rPr>
              <a:t>34 </a:t>
            </a:r>
            <a:r>
              <a:rPr lang="en-US" sz="1400" b="1" i="1" dirty="0" err="1"/>
              <a:t>mt</a:t>
            </a:r>
            <a:r>
              <a:rPr lang="en-US" sz="1400" b="1" i="1" dirty="0"/>
              <a:t>    </a:t>
            </a:r>
            <a:r>
              <a:rPr lang="en-US" sz="1400" b="1" dirty="0">
                <a:cs typeface="B Lotus" pitchFamily="2" charset="-78"/>
              </a:rPr>
              <a:t>(2</a:t>
            </a:r>
            <a:r>
              <a:rPr lang="en-US" sz="1400" b="1" dirty="0" smtClean="0">
                <a:cs typeface="B Lotus" pitchFamily="2" charset="-78"/>
              </a:rPr>
              <a:t>%)</a:t>
            </a:r>
            <a:endParaRPr lang="en-US" sz="1400" b="1" i="1" dirty="0">
              <a:cs typeface="B Lotus" pitchFamily="2" charset="-78"/>
            </a:endParaRP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chemeClr val="accent1"/>
                </a:solidFill>
              </a:rPr>
              <a:t>                                                             10- </a:t>
            </a:r>
            <a:r>
              <a:rPr lang="en-US" sz="1400" b="1" i="1" dirty="0">
                <a:solidFill>
                  <a:schemeClr val="accent1"/>
                </a:solidFill>
              </a:rPr>
              <a:t>Italy               </a:t>
            </a: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>
                <a:solidFill>
                  <a:schemeClr val="accent1"/>
                </a:solidFill>
                <a:cs typeface="B Lotus" pitchFamily="2" charset="-78"/>
              </a:rPr>
              <a:t>23.7</a:t>
            </a: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</a:rPr>
              <a:t>mt</a:t>
            </a:r>
            <a:r>
              <a:rPr lang="en-US" sz="1400" b="1" i="1" dirty="0">
                <a:solidFill>
                  <a:schemeClr val="accent1"/>
                </a:solidFill>
              </a:rPr>
              <a:t>   </a:t>
            </a:r>
            <a:r>
              <a:rPr lang="en-US" sz="1400" b="1" dirty="0">
                <a:solidFill>
                  <a:schemeClr val="accent1"/>
                </a:solidFill>
                <a:cs typeface="B Lotus" pitchFamily="2" charset="-78"/>
              </a:rPr>
              <a:t>(1.4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%)</a:t>
            </a:r>
            <a:endParaRPr lang="en-US" sz="1400" b="1" i="1" dirty="0">
              <a:solidFill>
                <a:schemeClr val="accent1"/>
              </a:solidFill>
              <a:cs typeface="B Lotus" pitchFamily="2" charset="-78"/>
            </a:endParaRP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cs typeface="B Lotus" pitchFamily="2" charset="-78"/>
              </a:rPr>
              <a:t>                                                                  </a:t>
            </a:r>
            <a:r>
              <a:rPr lang="en-US" sz="1400" b="1" i="1" dirty="0" smtClean="0"/>
              <a:t>11- Taiwan               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 </a:t>
            </a:r>
            <a:r>
              <a:rPr lang="en-US" sz="1400" b="1" dirty="0" smtClean="0">
                <a:cs typeface="B Lotus" pitchFamily="2" charset="-78"/>
              </a:rPr>
              <a:t>23.2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 </a:t>
            </a:r>
            <a:r>
              <a:rPr lang="en-US" sz="1400" b="1" i="1" dirty="0" err="1" smtClean="0"/>
              <a:t>mt</a:t>
            </a:r>
            <a:r>
              <a:rPr lang="en-US" sz="1400" b="1" i="1" dirty="0" smtClean="0"/>
              <a:t>   </a:t>
            </a:r>
            <a:r>
              <a:rPr lang="en-US" sz="1400" b="1" dirty="0" smtClean="0">
                <a:cs typeface="B Lotus" pitchFamily="2" charset="-78"/>
              </a:rPr>
              <a:t>(1.4%) </a:t>
            </a:r>
            <a:r>
              <a:rPr lang="en-US" sz="1400" b="1" i="1" dirty="0" smtClean="0"/>
              <a:t>					 </a:t>
            </a: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accent1"/>
                </a:solidFill>
              </a:rPr>
              <a:t> </a:t>
            </a:r>
            <a:r>
              <a:rPr lang="en-US" sz="1400" b="1" i="1" dirty="0" smtClean="0">
                <a:solidFill>
                  <a:schemeClr val="accent1"/>
                </a:solidFill>
              </a:rPr>
              <a:t>                                                                      12- </a:t>
            </a:r>
            <a:r>
              <a:rPr lang="en-US" sz="1400" b="1" i="1" dirty="0">
                <a:solidFill>
                  <a:schemeClr val="accent1"/>
                </a:solidFill>
              </a:rPr>
              <a:t>Ukraine              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  <a:cs typeface="B Lotus" pitchFamily="2" charset="-78"/>
              </a:rPr>
              <a:t>22.5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</a:rPr>
              <a:t>mt</a:t>
            </a:r>
            <a:r>
              <a:rPr lang="en-US" sz="1400" b="1" i="1" dirty="0">
                <a:solidFill>
                  <a:schemeClr val="accent1"/>
                </a:solidFill>
              </a:rPr>
              <a:t>   </a:t>
            </a:r>
            <a:r>
              <a:rPr lang="en-US" sz="1400" b="1" dirty="0">
                <a:solidFill>
                  <a:schemeClr val="accent1"/>
                </a:solidFill>
                <a:cs typeface="B Lotus" pitchFamily="2" charset="-78"/>
              </a:rPr>
              <a:t>(1.3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%)</a:t>
            </a: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chemeClr val="accent1"/>
                </a:solidFill>
              </a:rPr>
              <a:t>                                                                              </a:t>
            </a:r>
            <a:r>
              <a:rPr lang="en-US" sz="1600" b="1" i="1" dirty="0" smtClean="0">
                <a:solidFill>
                  <a:srgbClr val="FF0000"/>
                </a:solidFill>
              </a:rPr>
              <a:t>13- </a:t>
            </a:r>
            <a:r>
              <a:rPr lang="en-US" sz="1600" b="1" i="1" dirty="0">
                <a:solidFill>
                  <a:srgbClr val="FF0000"/>
                </a:solidFill>
              </a:rPr>
              <a:t>Iran             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  <a:cs typeface="B Lotus" pitchFamily="2" charset="-78"/>
              </a:rPr>
              <a:t>21.7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mt</a:t>
            </a:r>
            <a:r>
              <a:rPr lang="en-US" sz="1600" b="1" i="1" dirty="0">
                <a:solidFill>
                  <a:srgbClr val="FF0000"/>
                </a:solidFill>
              </a:rPr>
              <a:t>  </a:t>
            </a:r>
            <a:r>
              <a:rPr lang="en-US" sz="1600" b="1" dirty="0">
                <a:solidFill>
                  <a:srgbClr val="FF0000"/>
                </a:solidFill>
                <a:cs typeface="B Lotus" pitchFamily="2" charset="-78"/>
              </a:rPr>
              <a:t>(1.3%)</a:t>
            </a:r>
            <a:r>
              <a:rPr lang="en-US" sz="1600" b="1" i="1" dirty="0" smtClean="0">
                <a:solidFill>
                  <a:schemeClr val="accent1"/>
                </a:solidFill>
              </a:rPr>
              <a:t> </a:t>
            </a:r>
            <a:endParaRPr lang="en-US" sz="1400" b="1" i="1" dirty="0" smtClean="0">
              <a:solidFill>
                <a:schemeClr val="accent1"/>
              </a:solidFill>
            </a:endParaRP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/>
              <a:t>											      14- Mexico              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 </a:t>
            </a:r>
            <a:r>
              <a:rPr lang="en-US" sz="1400" b="1" dirty="0" smtClean="0">
                <a:cs typeface="B Lotus" pitchFamily="2" charset="-78"/>
              </a:rPr>
              <a:t>20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 </a:t>
            </a:r>
            <a:r>
              <a:rPr lang="en-US" sz="1400" b="1" i="1" dirty="0" err="1" smtClean="0"/>
              <a:t>mt</a:t>
            </a:r>
            <a:r>
              <a:rPr lang="en-US" sz="1400" b="1" i="1" dirty="0" smtClean="0"/>
              <a:t>   </a:t>
            </a:r>
            <a:r>
              <a:rPr lang="en-US" sz="1400" b="1" dirty="0" smtClean="0">
                <a:cs typeface="B Lotus" pitchFamily="2" charset="-78"/>
              </a:rPr>
              <a:t>(1.2%)</a:t>
            </a:r>
            <a:r>
              <a:rPr 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r>
              <a:rPr lang="en-US" sz="1400" b="1" i="1" dirty="0" smtClean="0"/>
              <a:t>												               15- </a:t>
            </a:r>
            <a:r>
              <a:rPr lang="en-US" sz="1400" b="1" i="1" dirty="0"/>
              <a:t>France               </a:t>
            </a:r>
            <a:r>
              <a:rPr lang="en-US" sz="1400" b="1" i="1" dirty="0" smtClean="0"/>
              <a:t>15.6 </a:t>
            </a:r>
            <a:r>
              <a:rPr lang="en-US" sz="1400" b="1" i="1" dirty="0" err="1" smtClean="0"/>
              <a:t>mt</a:t>
            </a:r>
            <a:r>
              <a:rPr lang="en-US" sz="1400" b="1" i="1" dirty="0" smtClean="0"/>
              <a:t>   (0.9%)</a:t>
            </a:r>
            <a:endParaRPr lang="en-US" sz="1400" b="1" i="1" dirty="0"/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/>
              <a:t>					</a:t>
            </a:r>
            <a:r>
              <a:rPr lang="fa-IR" sz="1400" b="1" i="1" dirty="0"/>
              <a:t>								</a:t>
            </a:r>
            <a:r>
              <a:rPr lang="fa-IR" sz="1400" b="1" i="1" dirty="0" smtClean="0"/>
              <a:t>       </a:t>
            </a:r>
            <a:r>
              <a:rPr lang="en-US" sz="1400" b="1" i="1" dirty="0" smtClean="0">
                <a:solidFill>
                  <a:schemeClr val="accent1"/>
                </a:solidFill>
              </a:rPr>
              <a:t>16-</a:t>
            </a:r>
            <a:r>
              <a:rPr lang="en-US" sz="1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i="1" dirty="0" smtClean="0">
                <a:solidFill>
                  <a:schemeClr val="accent1"/>
                </a:solidFill>
              </a:rPr>
              <a:t>Spain          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14.3 </a:t>
            </a:r>
            <a:r>
              <a:rPr lang="en-US" sz="1400" b="1" i="1" dirty="0" err="1" smtClean="0">
                <a:solidFill>
                  <a:schemeClr val="accent1"/>
                </a:solidFill>
              </a:rPr>
              <a:t>mt</a:t>
            </a:r>
            <a:r>
              <a:rPr lang="en-US" sz="1400" b="1" i="1" dirty="0" smtClean="0">
                <a:solidFill>
                  <a:schemeClr val="accent1"/>
                </a:solidFill>
              </a:rPr>
              <a:t>   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(0.9%)</a:t>
            </a:r>
            <a:endParaRPr lang="en-US" sz="1400" b="1" i="1" dirty="0">
              <a:solidFill>
                <a:schemeClr val="accent1"/>
              </a:solidFill>
              <a:cs typeface="B Lotus" pitchFamily="2" charset="-78"/>
            </a:endParaRP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/>
              <a:t>						</a:t>
            </a:r>
            <a:r>
              <a:rPr lang="fa-IR" sz="1400" b="1" i="1" dirty="0"/>
              <a:t>	</a:t>
            </a:r>
            <a:r>
              <a:rPr lang="en-US" sz="1400" b="1" i="1" dirty="0"/>
              <a:t>                               </a:t>
            </a:r>
            <a:r>
              <a:rPr 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400" b="1" i="1" dirty="0"/>
              <a:t>			</a:t>
            </a:r>
            <a:r>
              <a:rPr lang="en-US" sz="1400" b="1" i="1" dirty="0" smtClean="0"/>
              <a:t>17-Canada         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smtClean="0">
                <a:cs typeface="B Lotus" pitchFamily="2" charset="-78"/>
              </a:rPr>
              <a:t>13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i="1" dirty="0" err="1" smtClean="0"/>
              <a:t>mt</a:t>
            </a:r>
            <a:r>
              <a:rPr lang="en-US" sz="1400" b="1" i="1" dirty="0" smtClean="0"/>
              <a:t>   </a:t>
            </a:r>
            <a:r>
              <a:rPr lang="en-US" sz="1400" b="1" dirty="0" smtClean="0">
                <a:cs typeface="B Lotus" pitchFamily="2" charset="-78"/>
              </a:rPr>
              <a:t>(0.77%)</a:t>
            </a:r>
            <a:r>
              <a:rPr lang="en-US" sz="1400" b="1" i="1" dirty="0" smtClean="0"/>
              <a:t>       </a:t>
            </a:r>
            <a:r>
              <a:rPr lang="en-US" sz="1400" b="1" i="1" dirty="0"/>
              <a:t>													</a:t>
            </a:r>
            <a:r>
              <a:rPr lang="en-US" sz="1400" b="1" i="1" dirty="0" smtClean="0"/>
              <a:t>         	     </a:t>
            </a:r>
            <a:r>
              <a:rPr lang="en-US" sz="1400" b="1" i="1" dirty="0"/>
              <a:t>         </a:t>
            </a:r>
            <a:r>
              <a:rPr lang="en-US" sz="1400" b="1" i="1" dirty="0" smtClean="0">
                <a:solidFill>
                  <a:schemeClr val="accent1"/>
                </a:solidFill>
              </a:rPr>
              <a:t>18- Poland           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10.5</a:t>
            </a:r>
            <a:r>
              <a:rPr lang="en-US" sz="1400" b="1" i="1" dirty="0" smtClean="0">
                <a:solidFill>
                  <a:schemeClr val="accent1"/>
                </a:solidFill>
              </a:rPr>
              <a:t>mt </a:t>
            </a:r>
            <a:r>
              <a:rPr lang="en-US" sz="1400" b="1" dirty="0">
                <a:solidFill>
                  <a:schemeClr val="accent1"/>
                </a:solidFill>
                <a:cs typeface="B Lotus" pitchFamily="2" charset="-78"/>
              </a:rPr>
              <a:t>(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0.62%)</a:t>
            </a:r>
            <a:endParaRPr lang="en-US" sz="1400" b="1" i="1" dirty="0">
              <a:solidFill>
                <a:schemeClr val="accent1"/>
              </a:solidFill>
            </a:endParaRPr>
          </a:p>
          <a:p>
            <a:pPr defTabSz="3587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chemeClr val="accent1"/>
                </a:solidFill>
              </a:rPr>
              <a:t>                                                                                                                         </a:t>
            </a:r>
            <a:r>
              <a:rPr lang="en-US" sz="1400" b="1" i="1" dirty="0" smtClean="0"/>
              <a:t>19- United Kingdom    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smtClean="0">
                <a:cs typeface="B Lotus" pitchFamily="2" charset="-78"/>
              </a:rPr>
              <a:t>7.5mt</a:t>
            </a:r>
            <a:r>
              <a:rPr lang="en-US" sz="1400" b="1" i="1" dirty="0"/>
              <a:t>																</a:t>
            </a:r>
            <a:r>
              <a:rPr lang="en-US" sz="1400" b="1" i="1" dirty="0" smtClean="0"/>
              <a:t>             	         </a:t>
            </a:r>
            <a:r>
              <a:rPr lang="en-US" sz="1400" b="1" i="1" dirty="0" smtClean="0">
                <a:solidFill>
                  <a:schemeClr val="accent1"/>
                </a:solidFill>
              </a:rPr>
              <a:t>20- Austria         </a:t>
            </a:r>
            <a:r>
              <a:rPr 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cs typeface="B Lotus" pitchFamily="2" charset="-78"/>
              </a:rPr>
              <a:t>8 </a:t>
            </a:r>
            <a:r>
              <a:rPr lang="en-US" sz="1400" b="1" i="1" dirty="0" err="1" smtClean="0">
                <a:solidFill>
                  <a:schemeClr val="accent1"/>
                </a:solidFill>
              </a:rPr>
              <a:t>mt</a:t>
            </a:r>
            <a:r>
              <a:rPr lang="en-US" sz="1400" b="1" i="1" dirty="0" smtClean="0">
                <a:solidFill>
                  <a:schemeClr val="accent1"/>
                </a:solidFill>
              </a:rPr>
              <a:t> 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3921192" y="1188639"/>
            <a:ext cx="522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en-US" b="1" dirty="0" smtClean="0">
                <a:solidFill>
                  <a:srgbClr val="0000CC"/>
                </a:solidFill>
                <a:latin typeface="+mn-lt"/>
              </a:rPr>
              <a:t>Total World Production in 2017: </a:t>
            </a:r>
            <a:endParaRPr lang="fa-IR" b="1" dirty="0">
              <a:solidFill>
                <a:srgbClr val="0000CC"/>
              </a:solidFill>
              <a:latin typeface="+mn-lt"/>
            </a:endParaRPr>
          </a:p>
          <a:p>
            <a:pPr algn="ctr" rtl="1"/>
            <a:r>
              <a:rPr lang="fa-IR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1690 </a:t>
            </a:r>
            <a:r>
              <a:rPr lang="en-US" b="1" dirty="0">
                <a:solidFill>
                  <a:srgbClr val="0000CC"/>
                </a:solidFill>
                <a:latin typeface="+mn-lt"/>
              </a:rPr>
              <a:t>million 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Tons</a:t>
            </a:r>
            <a:endParaRPr lang="en-US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911805" y="1317392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1242407" y="1572371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otched Right Arrow 7"/>
          <p:cNvSpPr/>
          <p:nvPr/>
        </p:nvSpPr>
        <p:spPr>
          <a:xfrm>
            <a:off x="1335630" y="1852986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>
            <a:off x="1714480" y="2109066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Notched Right Arrow 9"/>
          <p:cNvSpPr/>
          <p:nvPr/>
        </p:nvSpPr>
        <p:spPr>
          <a:xfrm>
            <a:off x="2195736" y="2377336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Notched Right Arrow 10"/>
          <p:cNvSpPr/>
          <p:nvPr/>
        </p:nvSpPr>
        <p:spPr>
          <a:xfrm>
            <a:off x="3063822" y="2644673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Notched Right Arrow 11"/>
          <p:cNvSpPr/>
          <p:nvPr/>
        </p:nvSpPr>
        <p:spPr>
          <a:xfrm>
            <a:off x="3109769" y="2912010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Notched Right Arrow 12"/>
          <p:cNvSpPr/>
          <p:nvPr/>
        </p:nvSpPr>
        <p:spPr>
          <a:xfrm>
            <a:off x="3279566" y="3182628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Notched Right Arrow 13"/>
          <p:cNvSpPr/>
          <p:nvPr/>
        </p:nvSpPr>
        <p:spPr>
          <a:xfrm>
            <a:off x="3639886" y="3438524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Notched Right Arrow 14"/>
          <p:cNvSpPr/>
          <p:nvPr/>
        </p:nvSpPr>
        <p:spPr>
          <a:xfrm>
            <a:off x="3923928" y="3717032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Notched Right Arrow 15"/>
          <p:cNvSpPr/>
          <p:nvPr/>
        </p:nvSpPr>
        <p:spPr>
          <a:xfrm>
            <a:off x="4655583" y="4272578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Notched Right Arrow 16"/>
          <p:cNvSpPr/>
          <p:nvPr/>
        </p:nvSpPr>
        <p:spPr>
          <a:xfrm>
            <a:off x="4792014" y="4505324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Notched Right Arrow 17"/>
          <p:cNvSpPr/>
          <p:nvPr/>
        </p:nvSpPr>
        <p:spPr>
          <a:xfrm>
            <a:off x="5368078" y="4797152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Notched Right Arrow 18"/>
          <p:cNvSpPr/>
          <p:nvPr/>
        </p:nvSpPr>
        <p:spPr>
          <a:xfrm>
            <a:off x="5868144" y="5081035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Notched Right Arrow 19"/>
          <p:cNvSpPr/>
          <p:nvPr/>
        </p:nvSpPr>
        <p:spPr>
          <a:xfrm>
            <a:off x="4431974" y="3985572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Notched Right Arrow 20"/>
          <p:cNvSpPr/>
          <p:nvPr/>
        </p:nvSpPr>
        <p:spPr>
          <a:xfrm>
            <a:off x="6471181" y="5608906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Notched Right Arrow 21"/>
          <p:cNvSpPr/>
          <p:nvPr/>
        </p:nvSpPr>
        <p:spPr>
          <a:xfrm flipV="1">
            <a:off x="6918613" y="5863692"/>
            <a:ext cx="351692" cy="17400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Notched Right Arrow 22"/>
          <p:cNvSpPr/>
          <p:nvPr/>
        </p:nvSpPr>
        <p:spPr>
          <a:xfrm>
            <a:off x="7816590" y="6116446"/>
            <a:ext cx="360040" cy="136910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Notched Right Arrow 23"/>
          <p:cNvSpPr/>
          <p:nvPr/>
        </p:nvSpPr>
        <p:spPr>
          <a:xfrm>
            <a:off x="7606353" y="6400800"/>
            <a:ext cx="422031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Notched Right Arrow 24"/>
          <p:cNvSpPr/>
          <p:nvPr/>
        </p:nvSpPr>
        <p:spPr>
          <a:xfrm>
            <a:off x="6012160" y="5374356"/>
            <a:ext cx="500066" cy="14287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>
          <a:xfrm>
            <a:off x="4127100" y="6354274"/>
            <a:ext cx="838200" cy="261938"/>
          </a:xfrm>
        </p:spPr>
        <p:txBody>
          <a:bodyPr/>
          <a:lstStyle/>
          <a:p>
            <a:fld id="{E385E2ED-1600-4E58-B473-ABD633F99A7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41423" y="6624614"/>
            <a:ext cx="7976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Source: 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World steel</a:t>
            </a:r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30" y="1946880"/>
            <a:ext cx="2400402" cy="1711656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175998" y="4465678"/>
          <a:ext cx="2812717" cy="203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Presentation" r:id="rId5" imgW="4288620" imgH="3214190" progId="PowerPoint.Show.12">
                  <p:embed/>
                </p:oleObj>
              </mc:Choice>
              <mc:Fallback>
                <p:oleObj name="Presentation" r:id="rId5" imgW="4288620" imgH="321419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998" y="4465678"/>
                        <a:ext cx="2812717" cy="2039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0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60262" y="464814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1446D"/>
                </a:solidFill>
                <a:latin typeface="arial" panose="020B0604020202020204" pitchFamily="34" charset="0"/>
              </a:rPr>
              <a:t>At the time when supply tightness and high prices of Graphite Electrode are taking a toll on the steelmakers – the News of Chinese Graphite Electrode Consumption to rise exponentially is an object of grave concern to the global buyers of Graphite Electrodes.</a:t>
            </a:r>
            <a:endParaRPr lang="fa-I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4638"/>
            <a:ext cx="8756996" cy="4378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1720" y="5949280"/>
            <a:ext cx="6677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31446D"/>
                </a:solidFill>
                <a:latin typeface="arial" panose="020B0604020202020204" pitchFamily="34" charset="0"/>
              </a:rPr>
              <a:t>Chinese production through EAF route is expected to rise from 5.2% (CY 2016) to about ~13%.</a:t>
            </a:r>
            <a:endParaRPr lang="fa-I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2344"/>
            <a:ext cx="8229600" cy="778098"/>
          </a:xfrm>
        </p:spPr>
        <p:txBody>
          <a:bodyPr/>
          <a:lstStyle/>
          <a:p>
            <a:pPr algn="ctr"/>
            <a:r>
              <a:rPr lang="fa-IR" sz="3243" kern="10" dirty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+mn-lt"/>
                <a:ea typeface="+mn-ea"/>
                <a:cs typeface="B Titr" pitchFamily="2" charset="-78"/>
              </a:rPr>
              <a:t>نوسانات و افزایش قیمت نهاده های تولید فولاد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983791"/>
            <a:ext cx="4283968" cy="2037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984184"/>
            <a:ext cx="4283968" cy="2037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3" y="1233312"/>
            <a:ext cx="5353800" cy="2703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4122" y="6068537"/>
            <a:ext cx="54373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روی</a:t>
            </a:r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6068537"/>
            <a:ext cx="5325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نیکل</a:t>
            </a:r>
            <a:endParaRPr lang="fa-I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9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91000" y="6401068"/>
            <a:ext cx="838200" cy="261938"/>
          </a:xfrm>
          <a:prstGeom prst="rect">
            <a:avLst/>
          </a:prstGeom>
        </p:spPr>
        <p:txBody>
          <a:bodyPr/>
          <a:lstStyle/>
          <a:p>
            <a:fld id="{E385E2ED-1600-4E58-B473-ABD633F99A7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257"/>
            <a:ext cx="9144000" cy="56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1010"/>
            <a:ext cx="8229600" cy="706090"/>
          </a:xfrm>
        </p:spPr>
        <p:txBody>
          <a:bodyPr/>
          <a:lstStyle/>
          <a:p>
            <a:pPr algn="ctr"/>
            <a:r>
              <a:rPr lang="fa-IR" sz="3200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پهنه خشکسالی در ایران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640960" cy="5465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77378">
            <a:off x="-174968" y="868634"/>
            <a:ext cx="2414111" cy="538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756"/>
            <a:ext cx="7871389" cy="648449"/>
          </a:xfrm>
        </p:spPr>
        <p:txBody>
          <a:bodyPr>
            <a:noAutofit/>
          </a:bodyPr>
          <a:lstStyle/>
          <a:p>
            <a:pPr algn="ctr" rtl="1"/>
            <a:r>
              <a:rPr lang="fa-IR" sz="3200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مصرف آب </a:t>
            </a:r>
            <a:r>
              <a:rPr lang="fa-IR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فولادسازان </a:t>
            </a:r>
            <a:r>
              <a:rPr lang="fa-IR" sz="2400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(مترمکعب بر تن فولادخام)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506749"/>
              </p:ext>
            </p:extLst>
          </p:nvPr>
        </p:nvGraphicFramePr>
        <p:xfrm>
          <a:off x="398860" y="1268760"/>
          <a:ext cx="8745140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107504" y="1397163"/>
            <a:ext cx="8549528" cy="4508340"/>
          </a:xfrm>
        </p:spPr>
        <p:txBody>
          <a:bodyPr/>
          <a:lstStyle/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4000"/>
            </a:pPr>
            <a:r>
              <a:rPr lang="fa-IR" sz="1800" b="1" dirty="0" smtClean="0">
                <a:cs typeface="B Mitra" panose="00000400000000000000" pitchFamily="2" charset="-78"/>
              </a:rPr>
              <a:t>توسعه ظرفیت تا 55 میلیون تن تولید فولاد خام</a:t>
            </a:r>
            <a:endParaRPr lang="fa-IR" sz="1800" b="1" dirty="0">
              <a:cs typeface="B Mitra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4000"/>
            </a:pPr>
            <a:r>
              <a:rPr lang="fa-IR" sz="1800" b="1" dirty="0" smtClean="0">
                <a:cs typeface="B Mitra" panose="00000400000000000000" pitchFamily="2" charset="-78"/>
              </a:rPr>
              <a:t>افزایش حجم تولید شرکتها و اضافه شدن واحدهای جدید</a:t>
            </a: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4000"/>
            </a:pPr>
            <a:r>
              <a:rPr lang="fa-IR" sz="1800" b="1" dirty="0" smtClean="0">
                <a:cs typeface="B Mitra" panose="00000400000000000000" pitchFamily="2" charset="-78"/>
              </a:rPr>
              <a:t>افزایش صادرات فولاد و محصولات فولادی</a:t>
            </a:r>
            <a:endParaRPr lang="fa-IR" sz="1800" b="1" dirty="0">
              <a:cs typeface="B Mitra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4000"/>
            </a:pPr>
            <a:r>
              <a:rPr lang="fa-IR" sz="1800" b="1" dirty="0" smtClean="0">
                <a:cs typeface="B Mitra" panose="00000400000000000000" pitchFamily="2" charset="-78"/>
              </a:rPr>
              <a:t>افزایش تمایل به تولید محصولات ویژه (</a:t>
            </a:r>
            <a:r>
              <a:rPr lang="fa-IR" sz="1800" dirty="0">
                <a:cs typeface="B Mitra" panose="00000400000000000000" pitchFamily="2" charset="-78"/>
              </a:rPr>
              <a:t>متوسط قیمت هر تن فولاد به مصرف کننده نهایی </a:t>
            </a:r>
            <a:r>
              <a:rPr lang="fa-IR" sz="1800" dirty="0" smtClean="0">
                <a:cs typeface="B Mitra" panose="00000400000000000000" pitchFamily="2" charset="-78"/>
              </a:rPr>
              <a:t>در </a:t>
            </a:r>
            <a:r>
              <a:rPr lang="fa-IR" sz="1800" dirty="0">
                <a:cs typeface="B Mitra" panose="00000400000000000000" pitchFamily="2" charset="-78"/>
              </a:rPr>
              <a:t>آلمان بالای 1000 دلار است. در چین متوسط 600 تا 650 دلار و در ایران حدود 500 دلار </a:t>
            </a:r>
            <a:r>
              <a:rPr lang="fa-IR" sz="1800" dirty="0" smtClean="0">
                <a:cs typeface="B Mitra" panose="00000400000000000000" pitchFamily="2" charset="-78"/>
              </a:rPr>
              <a:t>است</a:t>
            </a:r>
            <a:r>
              <a:rPr lang="fa-IR" sz="1800" dirty="0" smtClean="0"/>
              <a:t>).</a:t>
            </a: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cs typeface="B Mitra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36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tr"/>
              <a:ea typeface="+mj-ea"/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88640"/>
            <a:ext cx="8501090" cy="5913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defPPr>
              <a:defRPr lang="fa-IR"/>
            </a:defPPr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+mj-ea"/>
                <a:cs typeface="B Mitra" panose="00000400000000000000" pitchFamily="2" charset="-78"/>
              </a:defRPr>
            </a:lvl1pPr>
            <a:lvl2pPr algn="ctr" rtl="1"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fa-IR" sz="3243" b="0" kern="10" dirty="0" smtClean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+mn-lt"/>
                <a:ea typeface="+mn-ea"/>
                <a:cs typeface="B Titr" pitchFamily="2" charset="-78"/>
              </a:rPr>
              <a:t>چشم انداز فولاد در کشور</a:t>
            </a:r>
            <a:endParaRPr lang="fa-IR" sz="3243" b="0" kern="10" dirty="0">
              <a:ln w="12700" cap="rnd">
                <a:solidFill>
                  <a:srgbClr val="EAEAEA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500430" y="635795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98B0E90-A792-46A5-B652-F98928954DC3}" type="slidenum">
              <a:rPr lang="fa-IR" smtClean="0"/>
              <a:pPr/>
              <a:t>35</a:t>
            </a:fld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1519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295668"/>
            <a:ext cx="9110836" cy="5105400"/>
          </a:xfrm>
        </p:spPr>
        <p:txBody>
          <a:bodyPr/>
          <a:lstStyle/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تامین سنگ آهن، کنسانتره و گندله مورد نیاز </a:t>
            </a: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تامین آب</a:t>
            </a: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تامین انرژی</a:t>
            </a: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تامین زیرساخت های حمل و نقل کشور (جاده، ریل و اسکله و ...)</a:t>
            </a: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تامین الکترود گرافیتی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کیفیت مواد اولیه (سنگ آهن، کنسانتره، کک و </a:t>
            </a:r>
            <a:r>
              <a:rPr lang="fa-IR" sz="2000" b="1" dirty="0" smtClean="0">
                <a:cs typeface="B Mitra" panose="00000400000000000000" pitchFamily="2" charset="-78"/>
              </a:rPr>
              <a:t>...)</a:t>
            </a: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تامین تکنولوژی های روز دنیا</a:t>
            </a:r>
            <a:endParaRPr lang="fa-IR" sz="2000" b="1" dirty="0">
              <a:cs typeface="B Mitra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تامین آلومینیم، روی، قلع و ... با توجه به افزایش قیمت های آنها که باعث افزایش قیمت تمام شده فولاد شده است.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تامین مالی ریالی و ارزی توسعه های زنجیره فولاد</a:t>
            </a: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وجود واحدهای صرفه به مقیاس پایین در کشور که باعث به هدر رفتن منابع می شود.</a:t>
            </a: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تامین بعضی از اقلام استراتژیک تولید به لحاظ تشدیدتحریم ها</a:t>
            </a:r>
          </a:p>
          <a:p>
            <a:pPr algn="r" rtl="1"/>
            <a:endParaRPr lang="fa-I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174628"/>
            <a:ext cx="8501090" cy="5913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defPPr>
              <a:defRPr lang="fa-IR"/>
            </a:defPPr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ea typeface="+mj-ea"/>
                <a:cs typeface="B Mitra" panose="00000400000000000000" pitchFamily="2" charset="-78"/>
              </a:defRPr>
            </a:lvl1pPr>
            <a:lvl2pPr algn="ctr" rtl="1"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fa-IR" sz="3243" b="0" kern="10" dirty="0" smtClean="0">
                <a:ln w="12700" cap="rnd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+mn-lt"/>
                <a:ea typeface="+mn-ea"/>
                <a:cs typeface="B Titr" pitchFamily="2" charset="-78"/>
              </a:rPr>
              <a:t>چالش های زنجیره تامین فولاد در کشور</a:t>
            </a:r>
            <a:endParaRPr lang="fa-IR" sz="3243" b="0" kern="10" dirty="0">
              <a:ln w="12700" cap="rnd">
                <a:solidFill>
                  <a:srgbClr val="EAEAEA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8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5" descr="I:\mobarakeh steel company 900615\مدارک عمومی واحد\تصاویر\pu-07 (3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29375"/>
            <a:ext cx="5016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B Kamran" panose="00000400000000000000" pitchFamily="2" charset="-78"/>
              </a:defRPr>
            </a:lvl9pPr>
          </a:lstStyle>
          <a:p>
            <a:fld id="{01779EA5-1B15-40E0-A9F8-5C1A08C75385}" type="slidenum">
              <a:rPr lang="en-US" altLang="en-US" sz="1200">
                <a:solidFill>
                  <a:schemeClr val="tx2"/>
                </a:solidFill>
                <a:cs typeface="B Mitra" panose="00000400000000000000" pitchFamily="2" charset="-78"/>
              </a:rPr>
              <a:pPr/>
              <a:t>37</a:t>
            </a:fld>
            <a:endParaRPr lang="en-US" altLang="en-US" sz="1200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pic>
        <p:nvPicPr>
          <p:cNvPr id="21197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232400"/>
            <a:ext cx="17907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400"/>
            <a:ext cx="17907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475"/>
            <a:ext cx="17907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8175" y="3459163"/>
            <a:ext cx="6120209" cy="164623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7624" y="3810793"/>
            <a:ext cx="7773987" cy="9032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Font typeface="Wingdings 3" panose="05040102010807070707" pitchFamily="18" charset="2"/>
              <a:buNone/>
              <a:defRPr/>
            </a:pPr>
            <a:r>
              <a:rPr lang="fa-IR" sz="48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B Titr" panose="00000700000000000000" pitchFamily="2" charset="-78"/>
              </a:rPr>
              <a:t>با تشکر از توجه </a:t>
            </a:r>
            <a:r>
              <a:rPr lang="fa-IR" sz="48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B Titr" panose="00000700000000000000" pitchFamily="2" charset="-78"/>
              </a:rPr>
              <a:t>شما عزيزان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Arial" charset="0"/>
              <a:cs typeface="B Titr" panose="00000700000000000000" pitchFamily="2" charset="-78"/>
            </a:endParaRPr>
          </a:p>
          <a:p>
            <a:pPr>
              <a:defRPr/>
            </a:pPr>
            <a:endParaRPr lang="hi-IN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197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884863"/>
            <a:ext cx="11922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7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881542"/>
              </p:ext>
            </p:extLst>
          </p:nvPr>
        </p:nvGraphicFramePr>
        <p:xfrm>
          <a:off x="179512" y="1369207"/>
          <a:ext cx="85689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453" y="188639"/>
            <a:ext cx="7987658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رتبه بندی فولاد ایران در سطح </a:t>
            </a:r>
            <a:r>
              <a:rPr lang="fa-IR" sz="28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جهانی </a:t>
            </a:r>
            <a:r>
              <a:rPr lang="fa-IR" sz="2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(گذشته، حال و آینده)</a:t>
            </a:r>
            <a:endParaRPr lang="fa-IR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36366" y="6353192"/>
            <a:ext cx="838200" cy="261938"/>
          </a:xfrm>
        </p:spPr>
        <p:txBody>
          <a:bodyPr/>
          <a:lstStyle/>
          <a:p>
            <a:fld id="{2FD8E218-DF4C-4392-A738-FF92515B07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341423" y="6624614"/>
            <a:ext cx="7976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Source: 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World steel</a:t>
            </a:r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564096" cy="44314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139335"/>
            <a:ext cx="5118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گذشته، حال و آینده فرآیند تولید فولاد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81615" y="6594470"/>
            <a:ext cx="7976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Source: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McKinsey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4211960" y="6344782"/>
            <a:ext cx="838200" cy="261938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712"/>
            <a:ext cx="8371594" cy="487363"/>
          </a:xfr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fa-IR" sz="2800" b="1" dirty="0">
                <a:solidFill>
                  <a:srgbClr val="FFFF00"/>
                </a:solidFill>
                <a:latin typeface="+mn-lt"/>
                <a:ea typeface="+mn-ea"/>
                <a:cs typeface="B Titr" panose="00000700000000000000" pitchFamily="2" charset="-78"/>
              </a:rPr>
              <a:t>نوع و حجم تکنولوژی های تولید فولاد دنیا و جهان</a:t>
            </a:r>
            <a:endParaRPr lang="en-US" sz="2800" b="1" dirty="0">
              <a:solidFill>
                <a:srgbClr val="FFFF00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956907730"/>
              </p:ext>
            </p:extLst>
          </p:nvPr>
        </p:nvGraphicFramePr>
        <p:xfrm>
          <a:off x="417955" y="3654217"/>
          <a:ext cx="4082037" cy="29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1" name="Chart 70"/>
          <p:cNvGraphicFramePr/>
          <p:nvPr>
            <p:extLst>
              <p:ext uri="{D42A27DB-BD31-4B8C-83A1-F6EECF244321}">
                <p14:modId xmlns:p14="http://schemas.microsoft.com/office/powerpoint/2010/main" val="3404396645"/>
              </p:ext>
            </p:extLst>
          </p:nvPr>
        </p:nvGraphicFramePr>
        <p:xfrm>
          <a:off x="1017445" y="836712"/>
          <a:ext cx="31683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4262461" y="6479430"/>
            <a:ext cx="838200" cy="261938"/>
          </a:xfrm>
        </p:spPr>
        <p:txBody>
          <a:bodyPr/>
          <a:lstStyle/>
          <a:p>
            <a:fld id="{2FD8E218-DF4C-4392-A738-FF92515B07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341423" y="6624614"/>
            <a:ext cx="7976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Source: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World steel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125" y="6093023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2017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79862" y="317632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2017</a:t>
            </a:r>
            <a:endParaRPr lang="en-US" sz="2800" b="1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28820747"/>
              </p:ext>
            </p:extLst>
          </p:nvPr>
        </p:nvGraphicFramePr>
        <p:xfrm>
          <a:off x="5099758" y="785259"/>
          <a:ext cx="31683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84168" y="310177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2025</a:t>
            </a:r>
            <a:endParaRPr lang="en-US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95936" y="2156180"/>
            <a:ext cx="1333528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13427" y="5229200"/>
            <a:ext cx="1333528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972713451"/>
              </p:ext>
            </p:extLst>
          </p:nvPr>
        </p:nvGraphicFramePr>
        <p:xfrm>
          <a:off x="4660390" y="3662588"/>
          <a:ext cx="4082037" cy="29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330" y="6054103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2025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114088" y="1574083"/>
            <a:ext cx="1194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World</a:t>
            </a:r>
            <a:endParaRPr lang="fa-IR" sz="2800" dirty="0"/>
          </a:p>
        </p:txBody>
      </p:sp>
      <p:sp>
        <p:nvSpPr>
          <p:cNvPr id="7" name="Rectangle 6"/>
          <p:cNvSpPr/>
          <p:nvPr/>
        </p:nvSpPr>
        <p:spPr>
          <a:xfrm>
            <a:off x="4221027" y="4647103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Iran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6519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5712282"/>
              </p:ext>
            </p:extLst>
          </p:nvPr>
        </p:nvGraphicFramePr>
        <p:xfrm>
          <a:off x="644357" y="1340768"/>
          <a:ext cx="7920880" cy="486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3000364" y="635002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B Kamran" pitchFamily="2" charset="-78"/>
              </a:rPr>
              <a:t>7</a:t>
            </a:r>
            <a:endParaRPr kumimoji="0" lang="fa-I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B Kamra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899" y="188640"/>
            <a:ext cx="8215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solidFill>
                  <a:srgbClr val="FFFF00"/>
                </a:solidFill>
                <a:latin typeface="+mj-lt"/>
                <a:ea typeface="+mj-ea"/>
                <a:cs typeface="B Titr" panose="00000700000000000000" pitchFamily="2" charset="-78"/>
              </a:rPr>
              <a:t>واردات و صادرات فولاد در چین (میلیون تن)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0" y="188640"/>
            <a:ext cx="7791487" cy="487363"/>
          </a:xfrm>
        </p:spPr>
        <p:txBody>
          <a:bodyPr/>
          <a:lstStyle/>
          <a:p>
            <a:pPr algn="ctr"/>
            <a:r>
              <a:rPr lang="fa-IR" sz="2800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واردات و صادرات </a:t>
            </a:r>
            <a:r>
              <a:rPr lang="fa-IR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زنجیره فولاد و محصولات فولادی </a:t>
            </a:r>
            <a:r>
              <a:rPr lang="fa-IR" sz="2800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B Titr" panose="00000700000000000000" pitchFamily="2" charset="-78"/>
              </a:rPr>
              <a:t>در ایران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5E2ED-1600-4E58-B473-ABD633F99A7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07279832"/>
              </p:ext>
            </p:extLst>
          </p:nvPr>
        </p:nvGraphicFramePr>
        <p:xfrm>
          <a:off x="539552" y="1268760"/>
          <a:ext cx="765561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754737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dirty="0" smtClean="0">
                <a:cs typeface="B Mitra" panose="00000400000000000000" pitchFamily="2" charset="-78"/>
              </a:rPr>
              <a:t>همانطور که ملاحظه می شود روند واردات فولاد در سالهای آینده نیز کمتر از 2/5 میلیون تن نخواهد شد که بخشی از آنها فولادهای ویژه است که در داخل کشور امکان تولید نیست ولی بخشی نیز شامل فولادهای </a:t>
            </a:r>
            <a:r>
              <a:rPr lang="fa-IR" u="sng" dirty="0" smtClean="0">
                <a:cs typeface="B Mitra" panose="00000400000000000000" pitchFamily="2" charset="-78"/>
              </a:rPr>
              <a:t>بدون کیفیت </a:t>
            </a:r>
            <a:r>
              <a:rPr lang="fa-IR" dirty="0" smtClean="0">
                <a:cs typeface="B Mitra" panose="00000400000000000000" pitchFamily="2" charset="-78"/>
              </a:rPr>
              <a:t>است که لازم است نظارتی بر ورود آنها به کشور گردد.</a:t>
            </a:r>
            <a:endParaRPr lang="fa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97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164" y="188640"/>
            <a:ext cx="6675871" cy="487363"/>
          </a:xfrm>
        </p:spPr>
        <p:txBody>
          <a:bodyPr/>
          <a:lstStyle/>
          <a:p>
            <a:pPr algn="ctr"/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سرانه مصرف فولاد در سال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8E218-DF4C-4392-A738-FF92515B07E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21692254"/>
              </p:ext>
            </p:extLst>
          </p:nvPr>
        </p:nvGraphicFramePr>
        <p:xfrm>
          <a:off x="611560" y="1052736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328498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Kg</a:t>
            </a:r>
            <a:endParaRPr lang="fa-IR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99592" y="6648038"/>
            <a:ext cx="7976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Source: 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World steel 2016</a:t>
            </a:r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615" y="5692808"/>
            <a:ext cx="76328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600" b="1" dirty="0" smtClean="0">
                <a:cs typeface="B Mitra" panose="00000400000000000000" pitchFamily="2" charset="-78"/>
              </a:rPr>
              <a:t>سرانه مصرف در ایران در حال افزایش است و این لزوم توجه به مدیریت زیست محیطی و بازیافت آنها را بیش از پیش می طلبد.</a:t>
            </a:r>
            <a:endParaRPr lang="fa-IR" sz="1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59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4357C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0AEBF"/>
        </a:accent5>
        <a:accent6>
          <a:srgbClr val="85AE49"/>
        </a:accent6>
        <a:hlink>
          <a:srgbClr val="9999FF"/>
        </a:hlink>
        <a:folHlink>
          <a:srgbClr val="4EA7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25557B"/>
        </a:accent1>
        <a:accent2>
          <a:srgbClr val="E4C244"/>
        </a:accent2>
        <a:accent3>
          <a:srgbClr val="FFFFFF"/>
        </a:accent3>
        <a:accent4>
          <a:srgbClr val="2A2A2A"/>
        </a:accent4>
        <a:accent5>
          <a:srgbClr val="ACB4BF"/>
        </a:accent5>
        <a:accent6>
          <a:srgbClr val="CFB03D"/>
        </a:accent6>
        <a:hlink>
          <a:srgbClr val="66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789F21"/>
        </a:accent1>
        <a:accent2>
          <a:srgbClr val="E9803F"/>
        </a:accent2>
        <a:accent3>
          <a:srgbClr val="FFFFFF"/>
        </a:accent3>
        <a:accent4>
          <a:srgbClr val="2C4868"/>
        </a:accent4>
        <a:accent5>
          <a:srgbClr val="BECDAB"/>
        </a:accent5>
        <a:accent6>
          <a:srgbClr val="D37338"/>
        </a:accent6>
        <a:hlink>
          <a:srgbClr val="E0C24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281TGp_consulting_light</Template>
  <TotalTime>37366</TotalTime>
  <Words>991</Words>
  <Application>Microsoft Office PowerPoint</Application>
  <PresentationFormat>On-screen Show (4:3)</PresentationFormat>
  <Paragraphs>210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IranNastaliq</vt:lpstr>
      <vt:lpstr>Arial</vt:lpstr>
      <vt:lpstr>B Titr</vt:lpstr>
      <vt:lpstr>B Kamran</vt:lpstr>
      <vt:lpstr>Titr</vt:lpstr>
      <vt:lpstr>Calibri</vt:lpstr>
      <vt:lpstr>B Lotus</vt:lpstr>
      <vt:lpstr>Times New Roman</vt:lpstr>
      <vt:lpstr>B Mitra</vt:lpstr>
      <vt:lpstr>Wingdings</vt:lpstr>
      <vt:lpstr>Arial</vt:lpstr>
      <vt:lpstr>Wingdings 3</vt:lpstr>
      <vt:lpstr>2  Titr</vt:lpstr>
      <vt:lpstr>Office Theme</vt:lpstr>
      <vt:lpstr>Presentation</vt:lpstr>
      <vt:lpstr>PowerPoint Presentation</vt:lpstr>
      <vt:lpstr>PowerPoint Presentation</vt:lpstr>
      <vt:lpstr>رتبه بندی در تولید فولاد</vt:lpstr>
      <vt:lpstr>PowerPoint Presentation</vt:lpstr>
      <vt:lpstr>PowerPoint Presentation</vt:lpstr>
      <vt:lpstr>نوع و حجم تکنولوژی های تولید فولاد دنیا و جهان</vt:lpstr>
      <vt:lpstr>PowerPoint Presentation</vt:lpstr>
      <vt:lpstr>واردات و صادرات زنجیره فولاد و محصولات فولادی در ایران</vt:lpstr>
      <vt:lpstr>سرانه مصرف فولاد در سال 2017</vt:lpstr>
      <vt:lpstr>PowerPoint Presentation</vt:lpstr>
      <vt:lpstr>برنامه ظرفیت تولید و مصرف فولاد تا 1404</vt:lpstr>
      <vt:lpstr>بهره وری در صنعت فولاد</vt:lpstr>
      <vt:lpstr>توازن در زنجیره تولید فولاد</vt:lpstr>
      <vt:lpstr>PowerPoint Presentation</vt:lpstr>
      <vt:lpstr>PowerPoint Presentation</vt:lpstr>
      <vt:lpstr>PowerPoint Presentation</vt:lpstr>
      <vt:lpstr>وضعیت صرفه به مقیاس در تولید فولاد واحدهای فعال</vt:lpstr>
      <vt:lpstr>وضعیت صرفه به مقیاس در تولید فولاد طرح های در دست اقدام</vt:lpstr>
      <vt:lpstr>مدیریت پسماند در فولادسازان دنیا</vt:lpstr>
      <vt:lpstr>شاخص های محیط زیست در صنایع فولاد دنیا </vt:lpstr>
      <vt:lpstr>مصرف انرژی فولادسازان در جهان</vt:lpstr>
      <vt:lpstr>Business is WAR!</vt:lpstr>
      <vt:lpstr>چالش های کشوردر سال 1397 </vt:lpstr>
      <vt:lpstr>قیمت جهانی سنگ آهن 62%  </vt:lpstr>
      <vt:lpstr>متوسط قیمت فولاد چین در یکسال گذشته</vt:lpstr>
      <vt:lpstr>نمودار قیمت دلار به یوان چین</vt:lpstr>
      <vt:lpstr>PowerPoint Presentation</vt:lpstr>
      <vt:lpstr>قیمت محصولات فولادی از ابتدای سال 95 تا پایان 96</vt:lpstr>
      <vt:lpstr>رشد بازار مصرف الکترود گرافیتی در دنیا (میلیون دلار)</vt:lpstr>
      <vt:lpstr>PowerPoint Presentation</vt:lpstr>
      <vt:lpstr>نوسانات و افزایش قیمت نهاده های تولید فولاد</vt:lpstr>
      <vt:lpstr>PowerPoint Presentation</vt:lpstr>
      <vt:lpstr>پهنه خشکسالی در ایران</vt:lpstr>
      <vt:lpstr>مصرف آب فولادسازان (مترمکعب بر تن فولادخام)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Dr. Taghavi</dc:creator>
  <cp:lastModifiedBy>MOHAMMADREZA MOMTAZ</cp:lastModifiedBy>
  <cp:revision>1329</cp:revision>
  <cp:lastPrinted>2017-11-11T07:50:49Z</cp:lastPrinted>
  <dcterms:created xsi:type="dcterms:W3CDTF">2013-10-29T14:13:59Z</dcterms:created>
  <dcterms:modified xsi:type="dcterms:W3CDTF">2018-04-29T11:25:47Z</dcterms:modified>
</cp:coreProperties>
</file>