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7" r:id="rId4"/>
  </p:sldMasterIdLst>
  <p:notesMasterIdLst>
    <p:notesMasterId r:id="rId6"/>
  </p:notesMasterIdLst>
  <p:handoutMasterIdLst>
    <p:handoutMasterId r:id="rId22"/>
  </p:handoutMasterIdLst>
  <p:sldIdLst>
    <p:sldId id="334" r:id="rId5"/>
    <p:sldId id="332" r:id="rId7"/>
    <p:sldId id="339" r:id="rId8"/>
    <p:sldId id="542" r:id="rId9"/>
    <p:sldId id="543" r:id="rId10"/>
    <p:sldId id="545" r:id="rId11"/>
    <p:sldId id="546" r:id="rId12"/>
    <p:sldId id="544" r:id="rId13"/>
    <p:sldId id="495" r:id="rId14"/>
    <p:sldId id="547" r:id="rId15"/>
    <p:sldId id="567" r:id="rId16"/>
    <p:sldId id="515" r:id="rId17"/>
    <p:sldId id="568" r:id="rId18"/>
    <p:sldId id="518" r:id="rId19"/>
    <p:sldId id="565" r:id="rId20"/>
    <p:sldId id="566" r:id="rId21"/>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36ADB2-5319-4791-94D1-A7013BC9B315}">
          <p14:sldIdLst>
            <p14:sldId id="334"/>
            <p14:sldId id="332"/>
            <p14:sldId id="339"/>
            <p14:sldId id="542"/>
            <p14:sldId id="543"/>
            <p14:sldId id="545"/>
            <p14:sldId id="546"/>
            <p14:sldId id="544"/>
            <p14:sldId id="495"/>
            <p14:sldId id="547"/>
            <p14:sldId id="567"/>
            <p14:sldId id="515"/>
            <p14:sldId id="568"/>
            <p14:sldId id="518"/>
            <p14:sldId id="565"/>
            <p14:sldId id="566"/>
          </p14:sldIdLst>
        </p14:section>
      </p14:sectionLst>
    </p:ext>
    <p:ext uri="{EFAFB233-063F-42B5-8137-9DF3F51BA10A}">
      <p15:sldGuideLst xmlns:p15="http://schemas.microsoft.com/office/powerpoint/2012/main">
        <p15:guide id="5" orient="horz" pos="2242" userDrawn="1">
          <p15:clr>
            <a:srgbClr val="A4A3A4"/>
          </p15:clr>
        </p15:guide>
        <p15:guide id="2" pos="3843" userDrawn="1">
          <p15:clr>
            <a:srgbClr val="A4A3A4"/>
          </p15:clr>
        </p15:guide>
        <p15:guide id="3" orient="horz" pos="3531" userDrawn="1">
          <p15:clr>
            <a:srgbClr val="A4A3A4"/>
          </p15:clr>
        </p15:guide>
        <p15:guide id="4" orient="horz" pos="3624" userDrawn="1">
          <p15:clr>
            <a:srgbClr val="A4A3A4"/>
          </p15:clr>
        </p15:guide>
        <p15:guide id="6" pos="567" userDrawn="1">
          <p15:clr>
            <a:srgbClr val="A4A3A4"/>
          </p15:clr>
        </p15:guide>
        <p15:guide id="7" orient="horz" pos="2822" userDrawn="1">
          <p15:clr>
            <a:srgbClr val="A4A3A4"/>
          </p15:clr>
        </p15:guide>
        <p15:guide id="8" pos="4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熊猫 哒哒" initials="熊猫"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000099"/>
    <a:srgbClr val="0000FF"/>
    <a:srgbClr val="898989"/>
    <a:srgbClr val="BC0008"/>
    <a:srgbClr val="DB1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3792" autoAdjust="0"/>
  </p:normalViewPr>
  <p:slideViewPr>
    <p:cSldViewPr showGuides="1">
      <p:cViewPr varScale="1">
        <p:scale>
          <a:sx n="89" d="100"/>
          <a:sy n="89" d="100"/>
        </p:scale>
        <p:origin x="786" y="96"/>
      </p:cViewPr>
      <p:guideLst>
        <p:guide orient="horz" pos="2242"/>
        <p:guide pos="3843"/>
        <p:guide orient="horz" pos="3531"/>
        <p:guide orient="horz" pos="3624"/>
        <p:guide pos="567"/>
        <p:guide orient="horz" pos="2822"/>
        <p:guide pos="4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2"/>
    </p:cViewPr>
  </p:sorterViewPr>
  <p:notesViewPr>
    <p:cSldViewPr>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3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Desktop\&#24635;&#30456;&#23545;&#20215;&#26684;&#25351;&#2596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Users\Desktop\&#22320;&#20135;&#25237;&#36164;&#25345;&#32493;&#19979;&#38477;&#36870;&#21608;&#26399;&#20013;&#65292;&#22522;&#24314;&#25237;&#36164;&#36215;&#21040;&#32531;&#20914;&#20316;&#2999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s\Desktop\&#22522;&#30784;&#35774;&#26045;&#25237;&#36164;&#39069;&#32047;&#35745;&#21516;&#276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Desktop\&#38050;&#20225;&#30408;&#21033;&#2957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Desktop\&#38081;&#27700;&#26085;&#22343;&#20135;&#3732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ers\Desktop\&#34746;&#32441;&#20135;&#3732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s\Desktop\&#34746;&#32441;&#38050;&#20215;&#26684;&#19978;&#28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s\Desktop\&#28909;&#21367;&#20135;&#3732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Desktop\&#28909;&#21367;&#19978;&#28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Desktop\PM2.5&#27987;&#2423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Desktop\&#22320;&#20135;&#25237;&#36164;&#19982;&#31895;&#38050;&#20135;&#37327;&#22686;&#36895;&#36235;&#21183;&#30456;&#20851;&#24615;&#36739;&#2437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"Mysteel Relative Price Index (daily)"</c:f>
              <c:strCache>
                <c:ptCount val="1"/>
                <c:pt idx="0">
                  <c:v>Mysteel Relative Price Index (daily)</c:v>
                </c:pt>
              </c:strCache>
            </c:strRef>
          </c:tx>
          <c:spPr>
            <a:ln w="19050" cap="rnd" cmpd="sng" algn="ctr">
              <a:solidFill>
                <a:srgbClr val="BC0008"/>
              </a:solidFill>
              <a:prstDash val="solid"/>
              <a:round/>
            </a:ln>
            <a:sp3d contourW="19050"/>
          </c:spPr>
          <c:marker>
            <c:symbol val="none"/>
          </c:marker>
          <c:dLbls>
            <c:delete val="1"/>
          </c:dLbls>
          <c:cat>
            <c:numRef>
              <c:f>[总相对价格指数.xlsx]导出数据!$A$5:$A$68</c:f>
              <c:numCache>
                <c:formatCode>yyyy\-mm\-dd</c:formatCode>
                <c:ptCount val="64"/>
                <c:pt idx="0" c:formatCode="yyyy\-mm\-dd">
                  <c:v>45245</c:v>
                </c:pt>
                <c:pt idx="1" c:formatCode="yyyy\-mm\-dd">
                  <c:v>45244</c:v>
                </c:pt>
                <c:pt idx="2" c:formatCode="yyyy\-mm\-dd">
                  <c:v>45243</c:v>
                </c:pt>
                <c:pt idx="3" c:formatCode="yyyy\-mm\-dd">
                  <c:v>45240</c:v>
                </c:pt>
                <c:pt idx="4" c:formatCode="yyyy\-mm\-dd">
                  <c:v>45239</c:v>
                </c:pt>
                <c:pt idx="5" c:formatCode="yyyy\-mm\-dd">
                  <c:v>45238</c:v>
                </c:pt>
                <c:pt idx="6" c:formatCode="yyyy\-mm\-dd">
                  <c:v>45237</c:v>
                </c:pt>
                <c:pt idx="7" c:formatCode="yyyy\-mm\-dd">
                  <c:v>45236</c:v>
                </c:pt>
                <c:pt idx="8" c:formatCode="yyyy\-mm\-dd">
                  <c:v>45233</c:v>
                </c:pt>
                <c:pt idx="9" c:formatCode="yyyy\-mm\-dd">
                  <c:v>45232</c:v>
                </c:pt>
                <c:pt idx="10" c:formatCode="yyyy\-mm\-dd">
                  <c:v>45231</c:v>
                </c:pt>
                <c:pt idx="11" c:formatCode="yyyy\-mm\-dd">
                  <c:v>45230</c:v>
                </c:pt>
                <c:pt idx="12" c:formatCode="yyyy\-mm\-dd">
                  <c:v>45229</c:v>
                </c:pt>
                <c:pt idx="13" c:formatCode="yyyy\-mm\-dd">
                  <c:v>45226</c:v>
                </c:pt>
                <c:pt idx="14" c:formatCode="yyyy\-mm\-dd">
                  <c:v>45225</c:v>
                </c:pt>
                <c:pt idx="15" c:formatCode="yyyy\-mm\-dd">
                  <c:v>45224</c:v>
                </c:pt>
                <c:pt idx="16" c:formatCode="yyyy\-mm\-dd">
                  <c:v>45223</c:v>
                </c:pt>
                <c:pt idx="17" c:formatCode="yyyy\-mm\-dd">
                  <c:v>45222</c:v>
                </c:pt>
                <c:pt idx="18" c:formatCode="yyyy\-mm\-dd">
                  <c:v>45219</c:v>
                </c:pt>
                <c:pt idx="19" c:formatCode="yyyy\-mm\-dd">
                  <c:v>45218</c:v>
                </c:pt>
                <c:pt idx="20" c:formatCode="yyyy\-mm\-dd">
                  <c:v>45217</c:v>
                </c:pt>
                <c:pt idx="21" c:formatCode="yyyy\-mm\-dd">
                  <c:v>45216</c:v>
                </c:pt>
                <c:pt idx="22" c:formatCode="yyyy\-mm\-dd">
                  <c:v>45215</c:v>
                </c:pt>
                <c:pt idx="23" c:formatCode="yyyy\-mm\-dd">
                  <c:v>45212</c:v>
                </c:pt>
                <c:pt idx="24" c:formatCode="yyyy\-mm\-dd">
                  <c:v>45211</c:v>
                </c:pt>
                <c:pt idx="25" c:formatCode="yyyy\-mm\-dd">
                  <c:v>45210</c:v>
                </c:pt>
                <c:pt idx="26" c:formatCode="yyyy\-mm\-dd">
                  <c:v>45209</c:v>
                </c:pt>
                <c:pt idx="27" c:formatCode="yyyy\-mm\-dd">
                  <c:v>45208</c:v>
                </c:pt>
                <c:pt idx="28" c:formatCode="yyyy\-mm\-dd">
                  <c:v>45207</c:v>
                </c:pt>
                <c:pt idx="29" c:formatCode="yyyy\-mm\-dd">
                  <c:v>45206</c:v>
                </c:pt>
                <c:pt idx="30" c:formatCode="yyyy\-mm\-dd">
                  <c:v>45197</c:v>
                </c:pt>
                <c:pt idx="31" c:formatCode="yyyy\-mm\-dd">
                  <c:v>45196</c:v>
                </c:pt>
                <c:pt idx="32" c:formatCode="yyyy\-mm\-dd">
                  <c:v>45195</c:v>
                </c:pt>
                <c:pt idx="33" c:formatCode="yyyy\-mm\-dd">
                  <c:v>45194</c:v>
                </c:pt>
                <c:pt idx="34" c:formatCode="yyyy\-mm\-dd">
                  <c:v>45191</c:v>
                </c:pt>
                <c:pt idx="35" c:formatCode="yyyy\-mm\-dd">
                  <c:v>45190</c:v>
                </c:pt>
                <c:pt idx="36" c:formatCode="yyyy\-mm\-dd">
                  <c:v>45189</c:v>
                </c:pt>
                <c:pt idx="37" c:formatCode="yyyy\-mm\-dd">
                  <c:v>45188</c:v>
                </c:pt>
                <c:pt idx="38" c:formatCode="yyyy\-mm\-dd">
                  <c:v>45187</c:v>
                </c:pt>
                <c:pt idx="39" c:formatCode="yyyy\-mm\-dd">
                  <c:v>45184</c:v>
                </c:pt>
                <c:pt idx="40" c:formatCode="yyyy\-mm\-dd">
                  <c:v>45183</c:v>
                </c:pt>
                <c:pt idx="41" c:formatCode="yyyy\-mm\-dd">
                  <c:v>45182</c:v>
                </c:pt>
                <c:pt idx="42" c:formatCode="yyyy\-mm\-dd">
                  <c:v>45181</c:v>
                </c:pt>
                <c:pt idx="43" c:formatCode="yyyy\-mm\-dd">
                  <c:v>45180</c:v>
                </c:pt>
                <c:pt idx="44" c:formatCode="yyyy\-mm\-dd">
                  <c:v>45177</c:v>
                </c:pt>
                <c:pt idx="45" c:formatCode="yyyy\-mm\-dd">
                  <c:v>45176</c:v>
                </c:pt>
                <c:pt idx="46" c:formatCode="yyyy\-mm\-dd">
                  <c:v>45175</c:v>
                </c:pt>
                <c:pt idx="47" c:formatCode="yyyy\-mm\-dd">
                  <c:v>45174</c:v>
                </c:pt>
                <c:pt idx="48" c:formatCode="yyyy\-mm\-dd">
                  <c:v>45173</c:v>
                </c:pt>
                <c:pt idx="49" c:formatCode="yyyy\-mm\-dd">
                  <c:v>45170</c:v>
                </c:pt>
                <c:pt idx="50" c:formatCode="yyyy\-mm\-dd">
                  <c:v>45169</c:v>
                </c:pt>
                <c:pt idx="51" c:formatCode="yyyy\-mm\-dd">
                  <c:v>45168</c:v>
                </c:pt>
                <c:pt idx="52" c:formatCode="yyyy\-mm\-dd">
                  <c:v>45167</c:v>
                </c:pt>
                <c:pt idx="53" c:formatCode="yyyy\-mm\-dd">
                  <c:v>45166</c:v>
                </c:pt>
                <c:pt idx="54" c:formatCode="yyyy\-mm\-dd">
                  <c:v>45163</c:v>
                </c:pt>
                <c:pt idx="55" c:formatCode="yyyy\-mm\-dd">
                  <c:v>45162</c:v>
                </c:pt>
                <c:pt idx="56" c:formatCode="yyyy\-mm\-dd">
                  <c:v>45161</c:v>
                </c:pt>
                <c:pt idx="57" c:formatCode="yyyy\-mm\-dd">
                  <c:v>45160</c:v>
                </c:pt>
                <c:pt idx="58" c:formatCode="yyyy\-mm\-dd">
                  <c:v>45159</c:v>
                </c:pt>
                <c:pt idx="59" c:formatCode="yyyy\-mm\-dd">
                  <c:v>45156</c:v>
                </c:pt>
                <c:pt idx="60" c:formatCode="yyyy\-mm\-dd">
                  <c:v>45155</c:v>
                </c:pt>
                <c:pt idx="61" c:formatCode="yyyy\-mm\-dd">
                  <c:v>45154</c:v>
                </c:pt>
                <c:pt idx="62" c:formatCode="yyyy\-mm\-dd">
                  <c:v>45153</c:v>
                </c:pt>
                <c:pt idx="63" c:formatCode="yyyy\-mm\-dd">
                  <c:v>45152</c:v>
                </c:pt>
              </c:numCache>
            </c:numRef>
          </c:cat>
          <c:val>
            <c:numRef>
              <c:f>[总相对价格指数.xlsx]导出数据!$B$5:$B$68</c:f>
              <c:numCache>
                <c:formatCode>General</c:formatCode>
                <c:ptCount val="64"/>
                <c:pt idx="0">
                  <c:v>148.34</c:v>
                </c:pt>
                <c:pt idx="1">
                  <c:v>146.95</c:v>
                </c:pt>
                <c:pt idx="2">
                  <c:v>147.23</c:v>
                </c:pt>
                <c:pt idx="3">
                  <c:v>146.85</c:v>
                </c:pt>
                <c:pt idx="4">
                  <c:v>146.26</c:v>
                </c:pt>
                <c:pt idx="5">
                  <c:v>145.41</c:v>
                </c:pt>
                <c:pt idx="6">
                  <c:v>145.34</c:v>
                </c:pt>
                <c:pt idx="7">
                  <c:v>145.54</c:v>
                </c:pt>
                <c:pt idx="8">
                  <c:v>144.67</c:v>
                </c:pt>
                <c:pt idx="9">
                  <c:v>143.85</c:v>
                </c:pt>
                <c:pt idx="10">
                  <c:v>143.69</c:v>
                </c:pt>
                <c:pt idx="11">
                  <c:v>143.22</c:v>
                </c:pt>
                <c:pt idx="12">
                  <c:v>143.25</c:v>
                </c:pt>
                <c:pt idx="13">
                  <c:v>142.48</c:v>
                </c:pt>
                <c:pt idx="14">
                  <c:v>141.99</c:v>
                </c:pt>
                <c:pt idx="15">
                  <c:v>141.94</c:v>
                </c:pt>
                <c:pt idx="16">
                  <c:v>140.89</c:v>
                </c:pt>
                <c:pt idx="17">
                  <c:v>140.69</c:v>
                </c:pt>
                <c:pt idx="18">
                  <c:v>141.29</c:v>
                </c:pt>
                <c:pt idx="19">
                  <c:v>141.47</c:v>
                </c:pt>
                <c:pt idx="20">
                  <c:v>141.6</c:v>
                </c:pt>
                <c:pt idx="21">
                  <c:v>141.86</c:v>
                </c:pt>
                <c:pt idx="22">
                  <c:v>141.41</c:v>
                </c:pt>
                <c:pt idx="23">
                  <c:v>141.14</c:v>
                </c:pt>
                <c:pt idx="24">
                  <c:v>141.22</c:v>
                </c:pt>
                <c:pt idx="25">
                  <c:v>141.29</c:v>
                </c:pt>
                <c:pt idx="26">
                  <c:v>141.44</c:v>
                </c:pt>
                <c:pt idx="27">
                  <c:v>142.09</c:v>
                </c:pt>
                <c:pt idx="28">
                  <c:v>142.6</c:v>
                </c:pt>
                <c:pt idx="29">
                  <c:v>142.86</c:v>
                </c:pt>
                <c:pt idx="30">
                  <c:v>143.31</c:v>
                </c:pt>
                <c:pt idx="31">
                  <c:v>142.97</c:v>
                </c:pt>
                <c:pt idx="32">
                  <c:v>143.07</c:v>
                </c:pt>
                <c:pt idx="33">
                  <c:v>143.69</c:v>
                </c:pt>
                <c:pt idx="34">
                  <c:v>144.2</c:v>
                </c:pt>
                <c:pt idx="35">
                  <c:v>144.49</c:v>
                </c:pt>
                <c:pt idx="36">
                  <c:v>145.24</c:v>
                </c:pt>
                <c:pt idx="37">
                  <c:v>145.42</c:v>
                </c:pt>
                <c:pt idx="38">
                  <c:v>144.6</c:v>
                </c:pt>
                <c:pt idx="39">
                  <c:v>144.44</c:v>
                </c:pt>
                <c:pt idx="40">
                  <c:v>143.73</c:v>
                </c:pt>
                <c:pt idx="41">
                  <c:v>143.78</c:v>
                </c:pt>
                <c:pt idx="42">
                  <c:v>143.9</c:v>
                </c:pt>
                <c:pt idx="43">
                  <c:v>143.34</c:v>
                </c:pt>
                <c:pt idx="44">
                  <c:v>143.27</c:v>
                </c:pt>
                <c:pt idx="45">
                  <c:v>144.04</c:v>
                </c:pt>
                <c:pt idx="46">
                  <c:v>144.55</c:v>
                </c:pt>
                <c:pt idx="47">
                  <c:v>144.73</c:v>
                </c:pt>
                <c:pt idx="48">
                  <c:v>144.83</c:v>
                </c:pt>
                <c:pt idx="49">
                  <c:v>144.01</c:v>
                </c:pt>
                <c:pt idx="50">
                  <c:v>143.25</c:v>
                </c:pt>
                <c:pt idx="51">
                  <c:v>142.46</c:v>
                </c:pt>
                <c:pt idx="52">
                  <c:v>142.43</c:v>
                </c:pt>
                <c:pt idx="53">
                  <c:v>142.75</c:v>
                </c:pt>
                <c:pt idx="54">
                  <c:v>143.31</c:v>
                </c:pt>
                <c:pt idx="55">
                  <c:v>143.39</c:v>
                </c:pt>
                <c:pt idx="56">
                  <c:v>143.54</c:v>
                </c:pt>
                <c:pt idx="57">
                  <c:v>142.72</c:v>
                </c:pt>
                <c:pt idx="58">
                  <c:v>142.48</c:v>
                </c:pt>
                <c:pt idx="59">
                  <c:v>143.33</c:v>
                </c:pt>
                <c:pt idx="60">
                  <c:v>143.06</c:v>
                </c:pt>
                <c:pt idx="61">
                  <c:v>143.17</c:v>
                </c:pt>
                <c:pt idx="62">
                  <c:v>142.77</c:v>
                </c:pt>
                <c:pt idx="63">
                  <c:v>142.78</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m/d;@" sourceLinked="0"/>
        <c:majorTickMark val="out"/>
        <c:minorTickMark val="none"/>
        <c:tickLblPos val="low"/>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7"/>
        <c:crosses val="autoZero"/>
        <c:auto val="1"/>
        <c:lblOffset val="100"/>
        <c:baseTimeUnit val="days"/>
      </c:dateAx>
      <c:valAx>
        <c:axId val="123457"/>
        <c:scaling>
          <c:orientation val="minMax"/>
          <c:min val="140"/>
        </c:scaling>
        <c:delete val="0"/>
        <c:axPos val="l"/>
        <c:numFmt formatCode="General" sourceLinked="1"/>
        <c:majorTickMark val="out"/>
        <c:minorTickMark val="none"/>
        <c:tickLblPos val="nextTo"/>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6"/>
        <c:crosses val="autoZero"/>
        <c:crossBetween val="between"/>
      </c:valAx>
      <c:spPr>
        <a:noFill/>
      </c:spPr>
    </c:plotArea>
    <c:legend>
      <c:legendPos val="t"/>
      <c:legendEntry>
        <c:idx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Entry>
      <c:layout/>
      <c:overlay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legend>
    <c:plotVisOnly val="1"/>
    <c:dispBlanksAs val="span"/>
    <c:showDLblsOverMax val="0"/>
  </c:chart>
  <c:spPr>
    <a:noFill/>
  </c:spPr>
  <c:txPr>
    <a:bodyPr/>
    <a:lstStyle/>
    <a:p>
      <a:pPr>
        <a:defRPr lang="zh-CN" b="0"/>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r>
              <a:rPr lang="zh-CN"/>
              <a:t>Cumulative YoY growth (%)</a:t>
            </a:r>
            <a:endParaRPr lang="en-US" sz="1100"/>
          </a:p>
        </c:rich>
      </c:tx>
      <c:layout/>
      <c:overlay val="0"/>
    </c:title>
    <c:autoTitleDeleted val="0"/>
    <c:plotArea>
      <c:layout/>
      <c:lineChart>
        <c:grouping val="standard"/>
        <c:varyColors val="0"/>
        <c:ser>
          <c:idx val="0"/>
          <c:order val="0"/>
          <c:tx>
            <c:strRef>
              <c:f>"Infrastructure Investment"</c:f>
              <c:strCache>
                <c:ptCount val="1"/>
                <c:pt idx="0">
                  <c:v>Infrastructure Investment</c:v>
                </c:pt>
              </c:strCache>
            </c:strRef>
          </c:tx>
          <c:spPr>
            <a:ln w="28575" cap="rnd" cmpd="sng" algn="ctr">
              <a:solidFill>
                <a:srgbClr val="BC0008"/>
              </a:solidFill>
              <a:prstDash val="solid"/>
              <a:round/>
            </a:ln>
            <a:sp3d contourW="28575"/>
          </c:spPr>
          <c:marker>
            <c:symbol val="none"/>
          </c:marker>
          <c:dLbls>
            <c:delete val="1"/>
          </c:dLbls>
          <c:cat>
            <c:numRef>
              <c:f>'[地产投资持续下降逆周期中，基建投资起到缓冲作用.xlsx]导出数据'!$A$5:$A$103</c:f>
              <c:numCache>
                <c:formatCode>yyyy\-m\-d</c:formatCode>
                <c:ptCount val="99"/>
                <c:pt idx="0" c:formatCode="yyyy\-m\-d">
                  <c:v>45230</c:v>
                </c:pt>
                <c:pt idx="1" c:formatCode="yyyy\-m\-d">
                  <c:v>45199</c:v>
                </c:pt>
                <c:pt idx="2" c:formatCode="yyyy\-m\-d">
                  <c:v>45169</c:v>
                </c:pt>
                <c:pt idx="3" c:formatCode="yyyy\-m\-d">
                  <c:v>45138</c:v>
                </c:pt>
                <c:pt idx="4" c:formatCode="yyyy\-m\-d">
                  <c:v>45107</c:v>
                </c:pt>
                <c:pt idx="5" c:formatCode="yyyy\-m\-d">
                  <c:v>45077</c:v>
                </c:pt>
                <c:pt idx="6" c:formatCode="yyyy\-m\-d">
                  <c:v>45046</c:v>
                </c:pt>
                <c:pt idx="7" c:formatCode="yyyy\-m\-d">
                  <c:v>45016</c:v>
                </c:pt>
                <c:pt idx="8" c:formatCode="yyyy\-m\-d">
                  <c:v>44985</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44561</c:v>
                </c:pt>
                <c:pt idx="21" c:formatCode="yyyy\-m\-d">
                  <c:v>44530</c:v>
                </c:pt>
                <c:pt idx="22" c:formatCode="yyyy\-m\-d">
                  <c:v>44500</c:v>
                </c:pt>
                <c:pt idx="23" c:formatCode="yyyy\-m\-d">
                  <c:v>44469</c:v>
                </c:pt>
                <c:pt idx="24" c:formatCode="yyyy\-m\-d">
                  <c:v>44439</c:v>
                </c:pt>
                <c:pt idx="25" c:formatCode="yyyy\-m\-d">
                  <c:v>44408</c:v>
                </c:pt>
                <c:pt idx="26" c:formatCode="yyyy\-m\-d">
                  <c:v>44377</c:v>
                </c:pt>
                <c:pt idx="27" c:formatCode="yyyy\-m\-d">
                  <c:v>44347</c:v>
                </c:pt>
                <c:pt idx="28" c:formatCode="yyyy\-m\-d">
                  <c:v>44316</c:v>
                </c:pt>
                <c:pt idx="29" c:formatCode="yyyy\-m\-d">
                  <c:v>44286</c:v>
                </c:pt>
                <c:pt idx="30" c:formatCode="yyyy\-m\-d">
                  <c:v>44255</c:v>
                </c:pt>
                <c:pt idx="31" c:formatCode="yyyy\-m\-d">
                  <c:v>44196</c:v>
                </c:pt>
                <c:pt idx="32" c:formatCode="yyyy\-m\-d">
                  <c:v>44165</c:v>
                </c:pt>
                <c:pt idx="33" c:formatCode="yyyy\-m\-d">
                  <c:v>44135</c:v>
                </c:pt>
                <c:pt idx="34" c:formatCode="yyyy\-m\-d">
                  <c:v>44104</c:v>
                </c:pt>
                <c:pt idx="35" c:formatCode="yyyy\-m\-d">
                  <c:v>44074</c:v>
                </c:pt>
                <c:pt idx="36" c:formatCode="yyyy\-m\-d">
                  <c:v>44043</c:v>
                </c:pt>
                <c:pt idx="37" c:formatCode="yyyy\-m\-d">
                  <c:v>44012</c:v>
                </c:pt>
                <c:pt idx="38" c:formatCode="yyyy\-m\-d">
                  <c:v>43982</c:v>
                </c:pt>
                <c:pt idx="39" c:formatCode="yyyy\-m\-d">
                  <c:v>43951</c:v>
                </c:pt>
                <c:pt idx="40" c:formatCode="yyyy\-m\-d">
                  <c:v>43921</c:v>
                </c:pt>
                <c:pt idx="41" c:formatCode="yyyy\-m\-d">
                  <c:v>43890</c:v>
                </c:pt>
                <c:pt idx="42" c:formatCode="yyyy\-m\-d">
                  <c:v>43830</c:v>
                </c:pt>
                <c:pt idx="43" c:formatCode="yyyy\-m\-d">
                  <c:v>43799</c:v>
                </c:pt>
                <c:pt idx="44" c:formatCode="yyyy\-m\-d">
                  <c:v>43769</c:v>
                </c:pt>
                <c:pt idx="45" c:formatCode="yyyy\-m\-d">
                  <c:v>43738</c:v>
                </c:pt>
                <c:pt idx="46" c:formatCode="yyyy\-m\-d">
                  <c:v>43708</c:v>
                </c:pt>
                <c:pt idx="47" c:formatCode="yyyy\-m\-d">
                  <c:v>43677</c:v>
                </c:pt>
                <c:pt idx="48" c:formatCode="yyyy\-m\-d">
                  <c:v>43646</c:v>
                </c:pt>
                <c:pt idx="49" c:formatCode="yyyy\-m\-d">
                  <c:v>43616</c:v>
                </c:pt>
                <c:pt idx="50" c:formatCode="yyyy\-m\-d">
                  <c:v>43585</c:v>
                </c:pt>
                <c:pt idx="51" c:formatCode="yyyy\-m\-d">
                  <c:v>43555</c:v>
                </c:pt>
                <c:pt idx="52" c:formatCode="yyyy\-m\-d">
                  <c:v>43524</c:v>
                </c:pt>
                <c:pt idx="53" c:formatCode="yyyy\-m\-d">
                  <c:v>43465</c:v>
                </c:pt>
                <c:pt idx="54" c:formatCode="yyyy\-m\-d">
                  <c:v>43434</c:v>
                </c:pt>
                <c:pt idx="55" c:formatCode="yyyy\-m\-d">
                  <c:v>43404</c:v>
                </c:pt>
                <c:pt idx="56" c:formatCode="yyyy\-m\-d">
                  <c:v>43373</c:v>
                </c:pt>
                <c:pt idx="57" c:formatCode="yyyy\-m\-d">
                  <c:v>43343</c:v>
                </c:pt>
                <c:pt idx="58" c:formatCode="yyyy\-m\-d">
                  <c:v>43312</c:v>
                </c:pt>
                <c:pt idx="59" c:formatCode="yyyy\-m\-d">
                  <c:v>43281</c:v>
                </c:pt>
                <c:pt idx="60" c:formatCode="yyyy\-m\-d">
                  <c:v>43251</c:v>
                </c:pt>
                <c:pt idx="61" c:formatCode="yyyy\-m\-d">
                  <c:v>43220</c:v>
                </c:pt>
                <c:pt idx="62" c:formatCode="yyyy\-m\-d">
                  <c:v>43190</c:v>
                </c:pt>
                <c:pt idx="63" c:formatCode="yyyy\-m\-d">
                  <c:v>43159</c:v>
                </c:pt>
                <c:pt idx="64" c:formatCode="yyyy\-m\-d">
                  <c:v>43100</c:v>
                </c:pt>
                <c:pt idx="65" c:formatCode="yyyy\-m\-d">
                  <c:v>43069</c:v>
                </c:pt>
                <c:pt idx="66" c:formatCode="yyyy\-m\-d">
                  <c:v>43039</c:v>
                </c:pt>
                <c:pt idx="67" c:formatCode="yyyy\-m\-d">
                  <c:v>43008</c:v>
                </c:pt>
                <c:pt idx="68" c:formatCode="yyyy\-m\-d">
                  <c:v>42978</c:v>
                </c:pt>
                <c:pt idx="69" c:formatCode="yyyy\-m\-d">
                  <c:v>42947</c:v>
                </c:pt>
                <c:pt idx="70" c:formatCode="yyyy\-m\-d">
                  <c:v>42916</c:v>
                </c:pt>
                <c:pt idx="71" c:formatCode="yyyy\-m\-d">
                  <c:v>42886</c:v>
                </c:pt>
                <c:pt idx="72" c:formatCode="yyyy\-m\-d">
                  <c:v>42855</c:v>
                </c:pt>
                <c:pt idx="73" c:formatCode="yyyy\-m\-d">
                  <c:v>42825</c:v>
                </c:pt>
                <c:pt idx="74" c:formatCode="yyyy\-m\-d">
                  <c:v>42794</c:v>
                </c:pt>
                <c:pt idx="75" c:formatCode="yyyy\-m\-d">
                  <c:v>42735</c:v>
                </c:pt>
                <c:pt idx="76" c:formatCode="yyyy\-m\-d">
                  <c:v>42704</c:v>
                </c:pt>
                <c:pt idx="77" c:formatCode="yyyy\-m\-d">
                  <c:v>42674</c:v>
                </c:pt>
                <c:pt idx="78" c:formatCode="yyyy\-m\-d">
                  <c:v>42643</c:v>
                </c:pt>
                <c:pt idx="79" c:formatCode="yyyy\-m\-d">
                  <c:v>42613</c:v>
                </c:pt>
                <c:pt idx="80" c:formatCode="yyyy\-m\-d">
                  <c:v>42582</c:v>
                </c:pt>
                <c:pt idx="81" c:formatCode="yyyy\-m\-d">
                  <c:v>42551</c:v>
                </c:pt>
                <c:pt idx="82" c:formatCode="yyyy\-m\-d">
                  <c:v>42521</c:v>
                </c:pt>
                <c:pt idx="83" c:formatCode="yyyy\-m\-d">
                  <c:v>42490</c:v>
                </c:pt>
                <c:pt idx="84" c:formatCode="yyyy\-m\-d">
                  <c:v>42460</c:v>
                </c:pt>
                <c:pt idx="85" c:formatCode="yyyy\-m\-d">
                  <c:v>42429</c:v>
                </c:pt>
                <c:pt idx="86" c:formatCode="yyyy\-m\-d">
                  <c:v>42369</c:v>
                </c:pt>
                <c:pt idx="87" c:formatCode="yyyy\-m\-d">
                  <c:v>42338</c:v>
                </c:pt>
                <c:pt idx="88" c:formatCode="yyyy\-m\-d">
                  <c:v>42308</c:v>
                </c:pt>
                <c:pt idx="89" c:formatCode="yyyy\-m\-d">
                  <c:v>42277</c:v>
                </c:pt>
                <c:pt idx="90" c:formatCode="yyyy\-m\-d">
                  <c:v>42247</c:v>
                </c:pt>
                <c:pt idx="91" c:formatCode="yyyy\-m\-d">
                  <c:v>42216</c:v>
                </c:pt>
                <c:pt idx="92" c:formatCode="yyyy\-m\-d">
                  <c:v>42185</c:v>
                </c:pt>
                <c:pt idx="93" c:formatCode="yyyy\-m\-d">
                  <c:v>42155</c:v>
                </c:pt>
                <c:pt idx="94" c:formatCode="yyyy\-m\-d">
                  <c:v>42124</c:v>
                </c:pt>
                <c:pt idx="95" c:formatCode="yyyy\-m\-d">
                  <c:v>42094</c:v>
                </c:pt>
                <c:pt idx="96" c:formatCode="yyyy\-m\-d">
                  <c:v>42063</c:v>
                </c:pt>
                <c:pt idx="97" c:formatCode="yyyy\-m\-d">
                  <c:v>42004</c:v>
                </c:pt>
                <c:pt idx="98" c:formatCode="yyyy\-m\-d">
                  <c:v>41973</c:v>
                </c:pt>
              </c:numCache>
            </c:numRef>
          </c:cat>
          <c:val>
            <c:numRef>
              <c:f>'[地产投资持续下降逆周期中，基建投资起到缓冲作用.xlsx]导出数据'!$B$5:$B$103</c:f>
              <c:numCache>
                <c:formatCode>General</c:formatCode>
                <c:ptCount val="99"/>
                <c:pt idx="0">
                  <c:v>5.9</c:v>
                </c:pt>
                <c:pt idx="1">
                  <c:v>6.2</c:v>
                </c:pt>
                <c:pt idx="2">
                  <c:v>6.4</c:v>
                </c:pt>
                <c:pt idx="3">
                  <c:v>6.8</c:v>
                </c:pt>
                <c:pt idx="4">
                  <c:v>7.2</c:v>
                </c:pt>
                <c:pt idx="5">
                  <c:v>7.5</c:v>
                </c:pt>
                <c:pt idx="6">
                  <c:v>8.5</c:v>
                </c:pt>
                <c:pt idx="7">
                  <c:v>8.8</c:v>
                </c:pt>
                <c:pt idx="8">
                  <c:v>9</c:v>
                </c:pt>
                <c:pt idx="9">
                  <c:v>9.4</c:v>
                </c:pt>
                <c:pt idx="10">
                  <c:v>8.9</c:v>
                </c:pt>
                <c:pt idx="11">
                  <c:v>8.7</c:v>
                </c:pt>
                <c:pt idx="12">
                  <c:v>8.6</c:v>
                </c:pt>
                <c:pt idx="13">
                  <c:v>8.3</c:v>
                </c:pt>
                <c:pt idx="14">
                  <c:v>7.4</c:v>
                </c:pt>
                <c:pt idx="15">
                  <c:v>7.1</c:v>
                </c:pt>
                <c:pt idx="16">
                  <c:v>6.7</c:v>
                </c:pt>
                <c:pt idx="17">
                  <c:v>6.5</c:v>
                </c:pt>
                <c:pt idx="18">
                  <c:v>8.5</c:v>
                </c:pt>
                <c:pt idx="19">
                  <c:v>8.1</c:v>
                </c:pt>
                <c:pt idx="20">
                  <c:v>0.4</c:v>
                </c:pt>
                <c:pt idx="21">
                  <c:v>0.5</c:v>
                </c:pt>
                <c:pt idx="22">
                  <c:v>1</c:v>
                </c:pt>
                <c:pt idx="23">
                  <c:v>1.5</c:v>
                </c:pt>
                <c:pt idx="24">
                  <c:v>2.9</c:v>
                </c:pt>
                <c:pt idx="25">
                  <c:v>4.6</c:v>
                </c:pt>
                <c:pt idx="26">
                  <c:v>7.8</c:v>
                </c:pt>
                <c:pt idx="27">
                  <c:v>11.8</c:v>
                </c:pt>
                <c:pt idx="28">
                  <c:v>18.4</c:v>
                </c:pt>
                <c:pt idx="29">
                  <c:v>29.7</c:v>
                </c:pt>
                <c:pt idx="30">
                  <c:v>36.6</c:v>
                </c:pt>
                <c:pt idx="31">
                  <c:v>0.9</c:v>
                </c:pt>
                <c:pt idx="32">
                  <c:v>1</c:v>
                </c:pt>
                <c:pt idx="33">
                  <c:v>0.7</c:v>
                </c:pt>
                <c:pt idx="34">
                  <c:v>0.2</c:v>
                </c:pt>
                <c:pt idx="35">
                  <c:v>-0.3</c:v>
                </c:pt>
                <c:pt idx="36">
                  <c:v>-1</c:v>
                </c:pt>
                <c:pt idx="37">
                  <c:v>-2.7</c:v>
                </c:pt>
                <c:pt idx="38">
                  <c:v>-6.3</c:v>
                </c:pt>
                <c:pt idx="39">
                  <c:v>-11.8</c:v>
                </c:pt>
                <c:pt idx="40">
                  <c:v>-19.7</c:v>
                </c:pt>
                <c:pt idx="41">
                  <c:v>-30.3</c:v>
                </c:pt>
                <c:pt idx="42">
                  <c:v>3.8</c:v>
                </c:pt>
                <c:pt idx="43">
                  <c:v>4</c:v>
                </c:pt>
                <c:pt idx="44">
                  <c:v>4.2</c:v>
                </c:pt>
                <c:pt idx="45">
                  <c:v>4.5</c:v>
                </c:pt>
                <c:pt idx="46">
                  <c:v>4.2</c:v>
                </c:pt>
                <c:pt idx="47">
                  <c:v>3.8</c:v>
                </c:pt>
                <c:pt idx="48">
                  <c:v>4.1</c:v>
                </c:pt>
                <c:pt idx="49">
                  <c:v>4</c:v>
                </c:pt>
                <c:pt idx="50">
                  <c:v>4.4</c:v>
                </c:pt>
                <c:pt idx="51">
                  <c:v>4.4</c:v>
                </c:pt>
                <c:pt idx="52">
                  <c:v>4.3</c:v>
                </c:pt>
                <c:pt idx="53">
                  <c:v>3.8</c:v>
                </c:pt>
                <c:pt idx="54">
                  <c:v>3.7</c:v>
                </c:pt>
                <c:pt idx="55">
                  <c:v>3.7</c:v>
                </c:pt>
                <c:pt idx="56">
                  <c:v>3.3</c:v>
                </c:pt>
                <c:pt idx="57">
                  <c:v>4.2</c:v>
                </c:pt>
                <c:pt idx="58">
                  <c:v>5.7</c:v>
                </c:pt>
                <c:pt idx="59">
                  <c:v>7.3</c:v>
                </c:pt>
                <c:pt idx="60">
                  <c:v>9.4</c:v>
                </c:pt>
                <c:pt idx="61">
                  <c:v>12.4</c:v>
                </c:pt>
                <c:pt idx="62">
                  <c:v>13</c:v>
                </c:pt>
                <c:pt idx="63">
                  <c:v>16.1</c:v>
                </c:pt>
                <c:pt idx="64">
                  <c:v>19</c:v>
                </c:pt>
                <c:pt idx="65">
                  <c:v>20.1</c:v>
                </c:pt>
                <c:pt idx="66">
                  <c:v>19.6</c:v>
                </c:pt>
                <c:pt idx="67">
                  <c:v>19.8</c:v>
                </c:pt>
                <c:pt idx="68">
                  <c:v>19.8</c:v>
                </c:pt>
                <c:pt idx="69">
                  <c:v>20.9</c:v>
                </c:pt>
                <c:pt idx="70">
                  <c:v>21.1</c:v>
                </c:pt>
                <c:pt idx="71">
                  <c:v>20.9</c:v>
                </c:pt>
                <c:pt idx="72">
                  <c:v>23.3</c:v>
                </c:pt>
                <c:pt idx="73">
                  <c:v>23.5</c:v>
                </c:pt>
                <c:pt idx="74">
                  <c:v>27.3</c:v>
                </c:pt>
                <c:pt idx="75">
                  <c:v>17.4</c:v>
                </c:pt>
                <c:pt idx="76">
                  <c:v>18.9</c:v>
                </c:pt>
                <c:pt idx="77">
                  <c:v>19.4</c:v>
                </c:pt>
                <c:pt idx="78">
                  <c:v>19.4</c:v>
                </c:pt>
                <c:pt idx="79">
                  <c:v>19.7</c:v>
                </c:pt>
                <c:pt idx="80">
                  <c:v>19.6</c:v>
                </c:pt>
                <c:pt idx="81">
                  <c:v>20.9</c:v>
                </c:pt>
                <c:pt idx="82">
                  <c:v>20</c:v>
                </c:pt>
                <c:pt idx="83">
                  <c:v>19</c:v>
                </c:pt>
                <c:pt idx="84">
                  <c:v>19.6</c:v>
                </c:pt>
                <c:pt idx="85">
                  <c:v>15</c:v>
                </c:pt>
                <c:pt idx="86">
                  <c:v>17.2</c:v>
                </c:pt>
                <c:pt idx="87">
                  <c:v>18.2</c:v>
                </c:pt>
                <c:pt idx="88">
                  <c:v>17.4</c:v>
                </c:pt>
                <c:pt idx="89">
                  <c:v>18.1</c:v>
                </c:pt>
                <c:pt idx="90">
                  <c:v>18.4</c:v>
                </c:pt>
                <c:pt idx="91">
                  <c:v>18.2</c:v>
                </c:pt>
                <c:pt idx="92">
                  <c:v>19.1</c:v>
                </c:pt>
                <c:pt idx="93">
                  <c:v>18.1</c:v>
                </c:pt>
                <c:pt idx="94">
                  <c:v>20.4</c:v>
                </c:pt>
                <c:pt idx="95">
                  <c:v>23.1</c:v>
                </c:pt>
                <c:pt idx="96">
                  <c:v>20.6</c:v>
                </c:pt>
                <c:pt idx="97">
                  <c:v>21.5</c:v>
                </c:pt>
                <c:pt idx="98">
                  <c:v>21.8</c:v>
                </c:pt>
              </c:numCache>
            </c:numRef>
          </c:val>
          <c:smooth val="0"/>
        </c:ser>
        <c:ser>
          <c:idx val="1"/>
          <c:order val="1"/>
          <c:tx>
            <c:strRef>
              <c:f>"Property Investment"</c:f>
              <c:strCache>
                <c:ptCount val="1"/>
                <c:pt idx="0">
                  <c:v>Property Investment</c:v>
                </c:pt>
              </c:strCache>
            </c:strRef>
          </c:tx>
          <c:spPr>
            <a:ln w="28575" cap="rnd" cmpd="sng" algn="ctr">
              <a:solidFill>
                <a:srgbClr val="023985"/>
              </a:solidFill>
              <a:prstDash val="solid"/>
              <a:round/>
            </a:ln>
            <a:sp3d contourW="28575"/>
          </c:spPr>
          <c:marker>
            <c:symbol val="none"/>
          </c:marker>
          <c:dLbls>
            <c:delete val="1"/>
          </c:dLbls>
          <c:cat>
            <c:numRef>
              <c:f>'[地产投资持续下降逆周期中，基建投资起到缓冲作用.xlsx]导出数据'!$A$5:$A$103</c:f>
              <c:numCache>
                <c:formatCode>yyyy\-m\-d</c:formatCode>
                <c:ptCount val="99"/>
                <c:pt idx="0" c:formatCode="yyyy\-m\-d">
                  <c:v>45230</c:v>
                </c:pt>
                <c:pt idx="1" c:formatCode="yyyy\-m\-d">
                  <c:v>45199</c:v>
                </c:pt>
                <c:pt idx="2" c:formatCode="yyyy\-m\-d">
                  <c:v>45169</c:v>
                </c:pt>
                <c:pt idx="3" c:formatCode="yyyy\-m\-d">
                  <c:v>45138</c:v>
                </c:pt>
                <c:pt idx="4" c:formatCode="yyyy\-m\-d">
                  <c:v>45107</c:v>
                </c:pt>
                <c:pt idx="5" c:formatCode="yyyy\-m\-d">
                  <c:v>45077</c:v>
                </c:pt>
                <c:pt idx="6" c:formatCode="yyyy\-m\-d">
                  <c:v>45046</c:v>
                </c:pt>
                <c:pt idx="7" c:formatCode="yyyy\-m\-d">
                  <c:v>45016</c:v>
                </c:pt>
                <c:pt idx="8" c:formatCode="yyyy\-m\-d">
                  <c:v>44985</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44561</c:v>
                </c:pt>
                <c:pt idx="21" c:formatCode="yyyy\-m\-d">
                  <c:v>44530</c:v>
                </c:pt>
                <c:pt idx="22" c:formatCode="yyyy\-m\-d">
                  <c:v>44500</c:v>
                </c:pt>
                <c:pt idx="23" c:formatCode="yyyy\-m\-d">
                  <c:v>44469</c:v>
                </c:pt>
                <c:pt idx="24" c:formatCode="yyyy\-m\-d">
                  <c:v>44439</c:v>
                </c:pt>
                <c:pt idx="25" c:formatCode="yyyy\-m\-d">
                  <c:v>44408</c:v>
                </c:pt>
                <c:pt idx="26" c:formatCode="yyyy\-m\-d">
                  <c:v>44377</c:v>
                </c:pt>
                <c:pt idx="27" c:formatCode="yyyy\-m\-d">
                  <c:v>44347</c:v>
                </c:pt>
                <c:pt idx="28" c:formatCode="yyyy\-m\-d">
                  <c:v>44316</c:v>
                </c:pt>
                <c:pt idx="29" c:formatCode="yyyy\-m\-d">
                  <c:v>44286</c:v>
                </c:pt>
                <c:pt idx="30" c:formatCode="yyyy\-m\-d">
                  <c:v>44255</c:v>
                </c:pt>
                <c:pt idx="31" c:formatCode="yyyy\-m\-d">
                  <c:v>44196</c:v>
                </c:pt>
                <c:pt idx="32" c:formatCode="yyyy\-m\-d">
                  <c:v>44165</c:v>
                </c:pt>
                <c:pt idx="33" c:formatCode="yyyy\-m\-d">
                  <c:v>44135</c:v>
                </c:pt>
                <c:pt idx="34" c:formatCode="yyyy\-m\-d">
                  <c:v>44104</c:v>
                </c:pt>
                <c:pt idx="35" c:formatCode="yyyy\-m\-d">
                  <c:v>44074</c:v>
                </c:pt>
                <c:pt idx="36" c:formatCode="yyyy\-m\-d">
                  <c:v>44043</c:v>
                </c:pt>
                <c:pt idx="37" c:formatCode="yyyy\-m\-d">
                  <c:v>44012</c:v>
                </c:pt>
                <c:pt idx="38" c:formatCode="yyyy\-m\-d">
                  <c:v>43982</c:v>
                </c:pt>
                <c:pt idx="39" c:formatCode="yyyy\-m\-d">
                  <c:v>43951</c:v>
                </c:pt>
                <c:pt idx="40" c:formatCode="yyyy\-m\-d">
                  <c:v>43921</c:v>
                </c:pt>
                <c:pt idx="41" c:formatCode="yyyy\-m\-d">
                  <c:v>43890</c:v>
                </c:pt>
                <c:pt idx="42" c:formatCode="yyyy\-m\-d">
                  <c:v>43830</c:v>
                </c:pt>
                <c:pt idx="43" c:formatCode="yyyy\-m\-d">
                  <c:v>43799</c:v>
                </c:pt>
                <c:pt idx="44" c:formatCode="yyyy\-m\-d">
                  <c:v>43769</c:v>
                </c:pt>
                <c:pt idx="45" c:formatCode="yyyy\-m\-d">
                  <c:v>43738</c:v>
                </c:pt>
                <c:pt idx="46" c:formatCode="yyyy\-m\-d">
                  <c:v>43708</c:v>
                </c:pt>
                <c:pt idx="47" c:formatCode="yyyy\-m\-d">
                  <c:v>43677</c:v>
                </c:pt>
                <c:pt idx="48" c:formatCode="yyyy\-m\-d">
                  <c:v>43646</c:v>
                </c:pt>
                <c:pt idx="49" c:formatCode="yyyy\-m\-d">
                  <c:v>43616</c:v>
                </c:pt>
                <c:pt idx="50" c:formatCode="yyyy\-m\-d">
                  <c:v>43585</c:v>
                </c:pt>
                <c:pt idx="51" c:formatCode="yyyy\-m\-d">
                  <c:v>43555</c:v>
                </c:pt>
                <c:pt idx="52" c:formatCode="yyyy\-m\-d">
                  <c:v>43524</c:v>
                </c:pt>
                <c:pt idx="53" c:formatCode="yyyy\-m\-d">
                  <c:v>43465</c:v>
                </c:pt>
                <c:pt idx="54" c:formatCode="yyyy\-m\-d">
                  <c:v>43434</c:v>
                </c:pt>
                <c:pt idx="55" c:formatCode="yyyy\-m\-d">
                  <c:v>43404</c:v>
                </c:pt>
                <c:pt idx="56" c:formatCode="yyyy\-m\-d">
                  <c:v>43373</c:v>
                </c:pt>
                <c:pt idx="57" c:formatCode="yyyy\-m\-d">
                  <c:v>43343</c:v>
                </c:pt>
                <c:pt idx="58" c:formatCode="yyyy\-m\-d">
                  <c:v>43312</c:v>
                </c:pt>
                <c:pt idx="59" c:formatCode="yyyy\-m\-d">
                  <c:v>43281</c:v>
                </c:pt>
                <c:pt idx="60" c:formatCode="yyyy\-m\-d">
                  <c:v>43251</c:v>
                </c:pt>
                <c:pt idx="61" c:formatCode="yyyy\-m\-d">
                  <c:v>43220</c:v>
                </c:pt>
                <c:pt idx="62" c:formatCode="yyyy\-m\-d">
                  <c:v>43190</c:v>
                </c:pt>
                <c:pt idx="63" c:formatCode="yyyy\-m\-d">
                  <c:v>43159</c:v>
                </c:pt>
                <c:pt idx="64" c:formatCode="yyyy\-m\-d">
                  <c:v>43100</c:v>
                </c:pt>
                <c:pt idx="65" c:formatCode="yyyy\-m\-d">
                  <c:v>43069</c:v>
                </c:pt>
                <c:pt idx="66" c:formatCode="yyyy\-m\-d">
                  <c:v>43039</c:v>
                </c:pt>
                <c:pt idx="67" c:formatCode="yyyy\-m\-d">
                  <c:v>43008</c:v>
                </c:pt>
                <c:pt idx="68" c:formatCode="yyyy\-m\-d">
                  <c:v>42978</c:v>
                </c:pt>
                <c:pt idx="69" c:formatCode="yyyy\-m\-d">
                  <c:v>42947</c:v>
                </c:pt>
                <c:pt idx="70" c:formatCode="yyyy\-m\-d">
                  <c:v>42916</c:v>
                </c:pt>
                <c:pt idx="71" c:formatCode="yyyy\-m\-d">
                  <c:v>42886</c:v>
                </c:pt>
                <c:pt idx="72" c:formatCode="yyyy\-m\-d">
                  <c:v>42855</c:v>
                </c:pt>
                <c:pt idx="73" c:formatCode="yyyy\-m\-d">
                  <c:v>42825</c:v>
                </c:pt>
                <c:pt idx="74" c:formatCode="yyyy\-m\-d">
                  <c:v>42794</c:v>
                </c:pt>
                <c:pt idx="75" c:formatCode="yyyy\-m\-d">
                  <c:v>42735</c:v>
                </c:pt>
                <c:pt idx="76" c:formatCode="yyyy\-m\-d">
                  <c:v>42704</c:v>
                </c:pt>
                <c:pt idx="77" c:formatCode="yyyy\-m\-d">
                  <c:v>42674</c:v>
                </c:pt>
                <c:pt idx="78" c:formatCode="yyyy\-m\-d">
                  <c:v>42643</c:v>
                </c:pt>
                <c:pt idx="79" c:formatCode="yyyy\-m\-d">
                  <c:v>42613</c:v>
                </c:pt>
                <c:pt idx="80" c:formatCode="yyyy\-m\-d">
                  <c:v>42582</c:v>
                </c:pt>
                <c:pt idx="81" c:formatCode="yyyy\-m\-d">
                  <c:v>42551</c:v>
                </c:pt>
                <c:pt idx="82" c:formatCode="yyyy\-m\-d">
                  <c:v>42521</c:v>
                </c:pt>
                <c:pt idx="83" c:formatCode="yyyy\-m\-d">
                  <c:v>42490</c:v>
                </c:pt>
                <c:pt idx="84" c:formatCode="yyyy\-m\-d">
                  <c:v>42460</c:v>
                </c:pt>
                <c:pt idx="85" c:formatCode="yyyy\-m\-d">
                  <c:v>42429</c:v>
                </c:pt>
                <c:pt idx="86" c:formatCode="yyyy\-m\-d">
                  <c:v>42369</c:v>
                </c:pt>
                <c:pt idx="87" c:formatCode="yyyy\-m\-d">
                  <c:v>42338</c:v>
                </c:pt>
                <c:pt idx="88" c:formatCode="yyyy\-m\-d">
                  <c:v>42308</c:v>
                </c:pt>
                <c:pt idx="89" c:formatCode="yyyy\-m\-d">
                  <c:v>42277</c:v>
                </c:pt>
                <c:pt idx="90" c:formatCode="yyyy\-m\-d">
                  <c:v>42247</c:v>
                </c:pt>
                <c:pt idx="91" c:formatCode="yyyy\-m\-d">
                  <c:v>42216</c:v>
                </c:pt>
                <c:pt idx="92" c:formatCode="yyyy\-m\-d">
                  <c:v>42185</c:v>
                </c:pt>
                <c:pt idx="93" c:formatCode="yyyy\-m\-d">
                  <c:v>42155</c:v>
                </c:pt>
                <c:pt idx="94" c:formatCode="yyyy\-m\-d">
                  <c:v>42124</c:v>
                </c:pt>
                <c:pt idx="95" c:formatCode="yyyy\-m\-d">
                  <c:v>42094</c:v>
                </c:pt>
                <c:pt idx="96" c:formatCode="yyyy\-m\-d">
                  <c:v>42063</c:v>
                </c:pt>
                <c:pt idx="97" c:formatCode="yyyy\-m\-d">
                  <c:v>42004</c:v>
                </c:pt>
                <c:pt idx="98" c:formatCode="yyyy\-m\-d">
                  <c:v>41973</c:v>
                </c:pt>
              </c:numCache>
            </c:numRef>
          </c:cat>
          <c:val>
            <c:numRef>
              <c:f>'[地产投资持续下降逆周期中，基建投资起到缓冲作用.xlsx]导出数据'!$C$5:$C$103</c:f>
              <c:numCache>
                <c:formatCode>General</c:formatCode>
                <c:ptCount val="99"/>
                <c:pt idx="0">
                  <c:v>-7.8</c:v>
                </c:pt>
                <c:pt idx="1">
                  <c:v>-7.8</c:v>
                </c:pt>
                <c:pt idx="2">
                  <c:v>-7.5</c:v>
                </c:pt>
                <c:pt idx="3">
                  <c:v>-7.1</c:v>
                </c:pt>
                <c:pt idx="4">
                  <c:v>-6.7</c:v>
                </c:pt>
                <c:pt idx="5">
                  <c:v>-6</c:v>
                </c:pt>
                <c:pt idx="6">
                  <c:v>-5.3</c:v>
                </c:pt>
                <c:pt idx="7">
                  <c:v>-5.1</c:v>
                </c:pt>
                <c:pt idx="8">
                  <c:v>-5.1</c:v>
                </c:pt>
                <c:pt idx="9">
                  <c:v>-8.4</c:v>
                </c:pt>
                <c:pt idx="10">
                  <c:v>-8.3</c:v>
                </c:pt>
                <c:pt idx="11">
                  <c:v>-7.3</c:v>
                </c:pt>
                <c:pt idx="12">
                  <c:v>-6.6</c:v>
                </c:pt>
                <c:pt idx="13">
                  <c:v>-6.2</c:v>
                </c:pt>
                <c:pt idx="14">
                  <c:v>-5.2</c:v>
                </c:pt>
                <c:pt idx="15">
                  <c:v>-4.2</c:v>
                </c:pt>
                <c:pt idx="16">
                  <c:v>-3.2</c:v>
                </c:pt>
                <c:pt idx="17">
                  <c:v>-1.9</c:v>
                </c:pt>
                <c:pt idx="18">
                  <c:v>1.8</c:v>
                </c:pt>
                <c:pt idx="19">
                  <c:v>4.7</c:v>
                </c:pt>
                <c:pt idx="20">
                  <c:v>5</c:v>
                </c:pt>
                <c:pt idx="21">
                  <c:v>6.3</c:v>
                </c:pt>
                <c:pt idx="22">
                  <c:v>7.4</c:v>
                </c:pt>
                <c:pt idx="23">
                  <c:v>8.8</c:v>
                </c:pt>
                <c:pt idx="24">
                  <c:v>10.8</c:v>
                </c:pt>
                <c:pt idx="25">
                  <c:v>12.5</c:v>
                </c:pt>
                <c:pt idx="26">
                  <c:v>14.7</c:v>
                </c:pt>
                <c:pt idx="27">
                  <c:v>18.4</c:v>
                </c:pt>
                <c:pt idx="28">
                  <c:v>21.2</c:v>
                </c:pt>
                <c:pt idx="29">
                  <c:v>24.7</c:v>
                </c:pt>
                <c:pt idx="30">
                  <c:v>36.8</c:v>
                </c:pt>
                <c:pt idx="31">
                  <c:v>5</c:v>
                </c:pt>
                <c:pt idx="32">
                  <c:v>5</c:v>
                </c:pt>
                <c:pt idx="33">
                  <c:v>4.6</c:v>
                </c:pt>
                <c:pt idx="34">
                  <c:v>3.8</c:v>
                </c:pt>
                <c:pt idx="35">
                  <c:v>3</c:v>
                </c:pt>
                <c:pt idx="36">
                  <c:v>2.1</c:v>
                </c:pt>
                <c:pt idx="37">
                  <c:v>0.6</c:v>
                </c:pt>
                <c:pt idx="38">
                  <c:v>-1.8</c:v>
                </c:pt>
                <c:pt idx="39">
                  <c:v>-4.5</c:v>
                </c:pt>
                <c:pt idx="40">
                  <c:v>-9.3</c:v>
                </c:pt>
                <c:pt idx="41">
                  <c:v>-18.1</c:v>
                </c:pt>
                <c:pt idx="42">
                  <c:v>9.1</c:v>
                </c:pt>
                <c:pt idx="43">
                  <c:v>9.4</c:v>
                </c:pt>
                <c:pt idx="44">
                  <c:v>9.6</c:v>
                </c:pt>
                <c:pt idx="45">
                  <c:v>10.1</c:v>
                </c:pt>
                <c:pt idx="46">
                  <c:v>10.2</c:v>
                </c:pt>
                <c:pt idx="47">
                  <c:v>10.2</c:v>
                </c:pt>
                <c:pt idx="48">
                  <c:v>11</c:v>
                </c:pt>
                <c:pt idx="49">
                  <c:v>10.9</c:v>
                </c:pt>
                <c:pt idx="50">
                  <c:v>11.5</c:v>
                </c:pt>
                <c:pt idx="51">
                  <c:v>11.4</c:v>
                </c:pt>
                <c:pt idx="52">
                  <c:v>10.6</c:v>
                </c:pt>
                <c:pt idx="53">
                  <c:v>8.3</c:v>
                </c:pt>
                <c:pt idx="54">
                  <c:v>8.2</c:v>
                </c:pt>
                <c:pt idx="55">
                  <c:v>8.1</c:v>
                </c:pt>
                <c:pt idx="56">
                  <c:v>8.1</c:v>
                </c:pt>
                <c:pt idx="57">
                  <c:v>7.9</c:v>
                </c:pt>
                <c:pt idx="58">
                  <c:v>7.7</c:v>
                </c:pt>
                <c:pt idx="59">
                  <c:v>7.4</c:v>
                </c:pt>
                <c:pt idx="60">
                  <c:v>7.7</c:v>
                </c:pt>
                <c:pt idx="61">
                  <c:v>7.7</c:v>
                </c:pt>
                <c:pt idx="62">
                  <c:v>7.7</c:v>
                </c:pt>
                <c:pt idx="63">
                  <c:v>6.8</c:v>
                </c:pt>
                <c:pt idx="64">
                  <c:v>3.6</c:v>
                </c:pt>
                <c:pt idx="65">
                  <c:v>4.2</c:v>
                </c:pt>
                <c:pt idx="66">
                  <c:v>4.7</c:v>
                </c:pt>
                <c:pt idx="67">
                  <c:v>4.9</c:v>
                </c:pt>
                <c:pt idx="68">
                  <c:v>5.1</c:v>
                </c:pt>
                <c:pt idx="69">
                  <c:v>5.1</c:v>
                </c:pt>
                <c:pt idx="70">
                  <c:v>5.5</c:v>
                </c:pt>
                <c:pt idx="71">
                  <c:v>6.1</c:v>
                </c:pt>
                <c:pt idx="72">
                  <c:v>6.4</c:v>
                </c:pt>
                <c:pt idx="73">
                  <c:v>6.8</c:v>
                </c:pt>
                <c:pt idx="74">
                  <c:v>7.1</c:v>
                </c:pt>
                <c:pt idx="75">
                  <c:v>6.8</c:v>
                </c:pt>
                <c:pt idx="76">
                  <c:v>6.5</c:v>
                </c:pt>
                <c:pt idx="77">
                  <c:v>6.6</c:v>
                </c:pt>
                <c:pt idx="78">
                  <c:v>6.3</c:v>
                </c:pt>
                <c:pt idx="79">
                  <c:v>6</c:v>
                </c:pt>
                <c:pt idx="80">
                  <c:v>6.2</c:v>
                </c:pt>
                <c:pt idx="81">
                  <c:v>7.2</c:v>
                </c:pt>
                <c:pt idx="82">
                  <c:v>7.7</c:v>
                </c:pt>
                <c:pt idx="83">
                  <c:v>8.4</c:v>
                </c:pt>
                <c:pt idx="84">
                  <c:v>8.2</c:v>
                </c:pt>
                <c:pt idx="85">
                  <c:v>4.8</c:v>
                </c:pt>
                <c:pt idx="86">
                  <c:v>2.5</c:v>
                </c:pt>
                <c:pt idx="87">
                  <c:v>2.8</c:v>
                </c:pt>
                <c:pt idx="88">
                  <c:v>3.4</c:v>
                </c:pt>
                <c:pt idx="89">
                  <c:v>3.8</c:v>
                </c:pt>
                <c:pt idx="90">
                  <c:v>4.7</c:v>
                </c:pt>
                <c:pt idx="91">
                  <c:v>5.3</c:v>
                </c:pt>
                <c:pt idx="92">
                  <c:v>5.7</c:v>
                </c:pt>
                <c:pt idx="93">
                  <c:v>6.1</c:v>
                </c:pt>
                <c:pt idx="94">
                  <c:v>7.1</c:v>
                </c:pt>
                <c:pt idx="95">
                  <c:v>9</c:v>
                </c:pt>
                <c:pt idx="96">
                  <c:v>11.3</c:v>
                </c:pt>
                <c:pt idx="97">
                  <c:v>11.1</c:v>
                </c:pt>
                <c:pt idx="98">
                  <c:v>12.2</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yy/m/d;@"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months"/>
      </c:dateAx>
      <c:valAx>
        <c:axId val="123457"/>
        <c:scaling>
          <c:orientation val="minMax"/>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legend>
      <c:legendPos val="t"/>
      <c:layout/>
      <c:overlay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mn-cs"/>
            </a:defRPr>
          </a:pPr>
        </a:p>
      </c:txPr>
    </c:legend>
    <c:plotVisOnly val="1"/>
    <c:dispBlanksAs val="span"/>
    <c:showDLblsOverMax val="0"/>
  </c:chart>
  <c:spPr>
    <a:noFill/>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mj-lt"/>
                <a:ea typeface="+mj-lt"/>
                <a:cs typeface="+mj-lt"/>
                <a:sym typeface="+mj-lt"/>
              </a:defRPr>
            </a:pPr>
            <a:r>
              <a:rPr lang="zh-CN" sz="1800">
                <a:latin typeface="+mj-lt"/>
                <a:ea typeface="+mj-lt"/>
                <a:cs typeface="+mj-lt"/>
                <a:sym typeface="+mj-lt"/>
              </a:rPr>
              <a:t>Investment in infrastructure（Cumulative y-o-y , %)</a:t>
            </a:r>
            <a:endParaRPr lang="en-US" sz="1800">
              <a:latin typeface="+mj-lt"/>
              <a:ea typeface="+mj-lt"/>
              <a:cs typeface="+mj-lt"/>
              <a:sym typeface="+mj-lt"/>
            </a:endParaRPr>
          </a:p>
        </c:rich>
      </c:tx>
      <c:layout/>
      <c:overlay val="0"/>
      <c:spPr>
        <a:noFill/>
        <a:ln>
          <a:noFill/>
        </a:ln>
      </c:spPr>
    </c:title>
    <c:autoTitleDeleted val="0"/>
    <c:plotArea>
      <c:layout/>
      <c:lineChart>
        <c:grouping val="standard"/>
        <c:varyColors val="0"/>
        <c:ser>
          <c:idx val="0"/>
          <c:order val="0"/>
          <c:tx>
            <c:strRef>
              <c:f>"中国：城镇：固定资产投资额累计同比：基础设施（月）"</c:f>
              <c:strCache>
                <c:ptCount val="1"/>
                <c:pt idx="0">
                  <c:v>中国：城镇：固定资产投资额累计同比：基础设施（月）</c:v>
                </c:pt>
              </c:strCache>
            </c:strRef>
          </c:tx>
          <c:spPr>
            <a:ln w="28575" cap="rnd" cmpd="sng" algn="ctr">
              <a:solidFill>
                <a:schemeClr val="accent1">
                  <a:lumMod val="75000"/>
                </a:schemeClr>
              </a:solidFill>
              <a:prstDash val="solid"/>
              <a:round/>
            </a:ln>
            <a:sp3d contourW="28575"/>
          </c:spPr>
          <c:marker>
            <c:symbol val="none"/>
          </c:marker>
          <c:dLbls>
            <c:delete val="1"/>
          </c:dLbls>
          <c:cat>
            <c:numRef>
              <c:f>[基础设施投资额累计同比.xlsx]导出数据!$A$5:$A$48</c:f>
              <c:numCache>
                <c:formatCode>yyyy\-m\-d</c:formatCode>
                <c:ptCount val="44"/>
                <c:pt idx="0" c:formatCode="yyyy\-m\-d">
                  <c:v>45230</c:v>
                </c:pt>
                <c:pt idx="1" c:formatCode="yyyy\-m\-d">
                  <c:v>45199</c:v>
                </c:pt>
                <c:pt idx="2" c:formatCode="yyyy\-m\-d">
                  <c:v>45169</c:v>
                </c:pt>
                <c:pt idx="3" c:formatCode="yyyy\-m\-d">
                  <c:v>45138</c:v>
                </c:pt>
                <c:pt idx="4" c:formatCode="yyyy\-m\-d">
                  <c:v>45107</c:v>
                </c:pt>
                <c:pt idx="5" c:formatCode="yyyy\-m\-d">
                  <c:v>45077</c:v>
                </c:pt>
                <c:pt idx="6" c:formatCode="yyyy\-m\-d">
                  <c:v>45046</c:v>
                </c:pt>
                <c:pt idx="7" c:formatCode="yyyy\-m\-d">
                  <c:v>45016</c:v>
                </c:pt>
                <c:pt idx="8" c:formatCode="yyyy\-m\-d">
                  <c:v>44985</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44561</c:v>
                </c:pt>
                <c:pt idx="21" c:formatCode="yyyy\-m\-d">
                  <c:v>44530</c:v>
                </c:pt>
                <c:pt idx="22" c:formatCode="yyyy\-m\-d">
                  <c:v>44500</c:v>
                </c:pt>
                <c:pt idx="23" c:formatCode="yyyy\-m\-d">
                  <c:v>44469</c:v>
                </c:pt>
                <c:pt idx="24" c:formatCode="yyyy\-m\-d">
                  <c:v>44439</c:v>
                </c:pt>
                <c:pt idx="25" c:formatCode="yyyy\-m\-d">
                  <c:v>44408</c:v>
                </c:pt>
                <c:pt idx="26" c:formatCode="yyyy\-m\-d">
                  <c:v>44377</c:v>
                </c:pt>
                <c:pt idx="27" c:formatCode="yyyy\-m\-d">
                  <c:v>44347</c:v>
                </c:pt>
                <c:pt idx="28" c:formatCode="yyyy\-m\-d">
                  <c:v>44316</c:v>
                </c:pt>
                <c:pt idx="29" c:formatCode="yyyy\-m\-d">
                  <c:v>44286</c:v>
                </c:pt>
                <c:pt idx="30" c:formatCode="yyyy\-m\-d">
                  <c:v>44255</c:v>
                </c:pt>
                <c:pt idx="31" c:formatCode="yyyy\-m\-d">
                  <c:v>44196</c:v>
                </c:pt>
                <c:pt idx="32" c:formatCode="yyyy\-m\-d">
                  <c:v>44165</c:v>
                </c:pt>
                <c:pt idx="33" c:formatCode="yyyy\-m\-d">
                  <c:v>44135</c:v>
                </c:pt>
                <c:pt idx="34" c:formatCode="yyyy\-m\-d">
                  <c:v>44104</c:v>
                </c:pt>
                <c:pt idx="35" c:formatCode="yyyy\-m\-d">
                  <c:v>44074</c:v>
                </c:pt>
                <c:pt idx="36" c:formatCode="yyyy\-m\-d">
                  <c:v>44043</c:v>
                </c:pt>
                <c:pt idx="37" c:formatCode="yyyy\-m\-d">
                  <c:v>44012</c:v>
                </c:pt>
                <c:pt idx="38" c:formatCode="yyyy\-m\-d">
                  <c:v>43982</c:v>
                </c:pt>
                <c:pt idx="39" c:formatCode="yyyy\-m\-d">
                  <c:v>43951</c:v>
                </c:pt>
                <c:pt idx="40" c:formatCode="yyyy\-m\-d">
                  <c:v>43921</c:v>
                </c:pt>
                <c:pt idx="41" c:formatCode="yyyy\-m\-d">
                  <c:v>43890</c:v>
                </c:pt>
                <c:pt idx="42" c:formatCode="yyyy\-m\-d">
                  <c:v>43830</c:v>
                </c:pt>
                <c:pt idx="43" c:formatCode="yyyy\-m\-d">
                  <c:v>43799</c:v>
                </c:pt>
              </c:numCache>
            </c:numRef>
          </c:cat>
          <c:val>
            <c:numRef>
              <c:f>[基础设施投资额累计同比.xlsx]导出数据!$B$5:$B$48</c:f>
              <c:numCache>
                <c:formatCode>General</c:formatCode>
                <c:ptCount val="44"/>
                <c:pt idx="0">
                  <c:v>5.9</c:v>
                </c:pt>
                <c:pt idx="1">
                  <c:v>6.2</c:v>
                </c:pt>
                <c:pt idx="2">
                  <c:v>6.4</c:v>
                </c:pt>
                <c:pt idx="3">
                  <c:v>6.8</c:v>
                </c:pt>
                <c:pt idx="4">
                  <c:v>7.2</c:v>
                </c:pt>
                <c:pt idx="5">
                  <c:v>7.5</c:v>
                </c:pt>
                <c:pt idx="6">
                  <c:v>8.5</c:v>
                </c:pt>
                <c:pt idx="7">
                  <c:v>8.8</c:v>
                </c:pt>
                <c:pt idx="8">
                  <c:v>9</c:v>
                </c:pt>
                <c:pt idx="9">
                  <c:v>9.4</c:v>
                </c:pt>
                <c:pt idx="10">
                  <c:v>8.9</c:v>
                </c:pt>
                <c:pt idx="11">
                  <c:v>8.7</c:v>
                </c:pt>
                <c:pt idx="12">
                  <c:v>8.6</c:v>
                </c:pt>
                <c:pt idx="13">
                  <c:v>8.3</c:v>
                </c:pt>
                <c:pt idx="14">
                  <c:v>7.4</c:v>
                </c:pt>
                <c:pt idx="15">
                  <c:v>7.1</c:v>
                </c:pt>
                <c:pt idx="16">
                  <c:v>6.7</c:v>
                </c:pt>
                <c:pt idx="17">
                  <c:v>6.5</c:v>
                </c:pt>
                <c:pt idx="18">
                  <c:v>8.5</c:v>
                </c:pt>
                <c:pt idx="19">
                  <c:v>8.1</c:v>
                </c:pt>
                <c:pt idx="20">
                  <c:v>0.4</c:v>
                </c:pt>
                <c:pt idx="21">
                  <c:v>0.5</c:v>
                </c:pt>
                <c:pt idx="22">
                  <c:v>1</c:v>
                </c:pt>
                <c:pt idx="23">
                  <c:v>1.5</c:v>
                </c:pt>
                <c:pt idx="24">
                  <c:v>2.9</c:v>
                </c:pt>
                <c:pt idx="25">
                  <c:v>4.6</c:v>
                </c:pt>
                <c:pt idx="26">
                  <c:v>7.8</c:v>
                </c:pt>
                <c:pt idx="27">
                  <c:v>11.8</c:v>
                </c:pt>
                <c:pt idx="28">
                  <c:v>18.4</c:v>
                </c:pt>
                <c:pt idx="29">
                  <c:v>29.7</c:v>
                </c:pt>
                <c:pt idx="30">
                  <c:v>36.6</c:v>
                </c:pt>
                <c:pt idx="31">
                  <c:v>0.9</c:v>
                </c:pt>
                <c:pt idx="32">
                  <c:v>1</c:v>
                </c:pt>
                <c:pt idx="33">
                  <c:v>0.7</c:v>
                </c:pt>
                <c:pt idx="34">
                  <c:v>0.2</c:v>
                </c:pt>
                <c:pt idx="35">
                  <c:v>-0.3</c:v>
                </c:pt>
                <c:pt idx="36">
                  <c:v>-1</c:v>
                </c:pt>
                <c:pt idx="37">
                  <c:v>-2.7</c:v>
                </c:pt>
                <c:pt idx="38">
                  <c:v>-6.3</c:v>
                </c:pt>
                <c:pt idx="39">
                  <c:v>-11.8</c:v>
                </c:pt>
                <c:pt idx="40">
                  <c:v>-19.7</c:v>
                </c:pt>
                <c:pt idx="41">
                  <c:v>-30.3</c:v>
                </c:pt>
                <c:pt idx="42">
                  <c:v>3.8</c:v>
                </c:pt>
                <c:pt idx="43">
                  <c:v>4</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months"/>
      </c:dateAx>
      <c:valAx>
        <c:axId val="123457"/>
        <c:scaling>
          <c:orientation val="minMax"/>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lang="zh-CN"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Earnings Rate of 247 Sample Steel Enterprises (%)</a:t>
            </a:r>
            <a:endParaRPr lang="en-US"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endParaRPr>
          </a:p>
        </c:rich>
      </c:tx>
      <c:layout/>
      <c:overlay val="0"/>
    </c:title>
    <c:autoTitleDeleted val="0"/>
    <c:plotArea>
      <c:layout/>
      <c:lineChart>
        <c:grouping val="standard"/>
        <c:varyColors val="0"/>
        <c:ser>
          <c:idx val="0"/>
          <c:order val="0"/>
          <c:tx>
            <c:strRef>
              <c:f>"247家钢铁企业：盈利率：中国（周）"</c:f>
              <c:strCache>
                <c:ptCount val="1"/>
                <c:pt idx="0">
                  <c:v>247家钢铁企业：盈利率：中国（周）</c:v>
                </c:pt>
              </c:strCache>
            </c:strRef>
          </c:tx>
          <c:spPr>
            <a:ln w="19050" cap="rnd" cmpd="sng" algn="ctr">
              <a:solidFill>
                <a:srgbClr val="BC0008"/>
              </a:solidFill>
              <a:prstDash val="solid"/>
              <a:round/>
            </a:ln>
            <a:sp3d contourW="19050"/>
          </c:spPr>
          <c:marker>
            <c:symbol val="none"/>
          </c:marker>
          <c:dLbls>
            <c:delete val="1"/>
          </c:dLbls>
          <c:cat>
            <c:numRef>
              <c:f>[钢企盈利率.xlsx]导出数据!$A$5:$A$57</c:f>
              <c:numCache>
                <c:formatCode>yyyy\-mm\-dd</c:formatCode>
                <c:ptCount val="53"/>
                <c:pt idx="0" c:formatCode="yyyy\-mm\-dd">
                  <c:v>45247</c:v>
                </c:pt>
                <c:pt idx="1" c:formatCode="yyyy\-mm\-dd">
                  <c:v>45240</c:v>
                </c:pt>
                <c:pt idx="2" c:formatCode="yyyy\-mm\-dd">
                  <c:v>45233</c:v>
                </c:pt>
                <c:pt idx="3" c:formatCode="yyyy\-mm\-dd">
                  <c:v>45226</c:v>
                </c:pt>
                <c:pt idx="4" c:formatCode="yyyy\-mm\-dd">
                  <c:v>45219</c:v>
                </c:pt>
                <c:pt idx="5" c:formatCode="yyyy\-mm\-dd">
                  <c:v>45212</c:v>
                </c:pt>
                <c:pt idx="6" c:formatCode="yyyy\-mm\-dd">
                  <c:v>45205</c:v>
                </c:pt>
                <c:pt idx="7" c:formatCode="yyyy\-mm\-dd">
                  <c:v>45198</c:v>
                </c:pt>
                <c:pt idx="8" c:formatCode="yyyy\-mm\-dd">
                  <c:v>45191</c:v>
                </c:pt>
                <c:pt idx="9" c:formatCode="yyyy\-mm\-dd">
                  <c:v>45184</c:v>
                </c:pt>
                <c:pt idx="10" c:formatCode="yyyy\-mm\-dd">
                  <c:v>45177</c:v>
                </c:pt>
                <c:pt idx="11" c:formatCode="yyyy\-mm\-dd">
                  <c:v>45170</c:v>
                </c:pt>
                <c:pt idx="12" c:formatCode="yyyy\-mm\-dd">
                  <c:v>45163</c:v>
                </c:pt>
                <c:pt idx="13" c:formatCode="yyyy\-mm\-dd">
                  <c:v>45156</c:v>
                </c:pt>
                <c:pt idx="14" c:formatCode="yyyy\-mm\-dd">
                  <c:v>45149</c:v>
                </c:pt>
                <c:pt idx="15" c:formatCode="yyyy\-mm\-dd">
                  <c:v>45142</c:v>
                </c:pt>
                <c:pt idx="16" c:formatCode="yyyy\-mm\-dd">
                  <c:v>45135</c:v>
                </c:pt>
                <c:pt idx="17" c:formatCode="yyyy\-mm\-dd">
                  <c:v>45128</c:v>
                </c:pt>
                <c:pt idx="18" c:formatCode="yyyy\-mm\-dd">
                  <c:v>45121</c:v>
                </c:pt>
                <c:pt idx="19" c:formatCode="yyyy\-mm\-dd">
                  <c:v>45114</c:v>
                </c:pt>
                <c:pt idx="20" c:formatCode="yyyy\-mm\-dd">
                  <c:v>45107</c:v>
                </c:pt>
                <c:pt idx="21" c:formatCode="yyyy\-mm\-dd">
                  <c:v>45100</c:v>
                </c:pt>
                <c:pt idx="22" c:formatCode="yyyy\-mm\-dd">
                  <c:v>45093</c:v>
                </c:pt>
                <c:pt idx="23" c:formatCode="yyyy\-mm\-dd">
                  <c:v>45086</c:v>
                </c:pt>
                <c:pt idx="24" c:formatCode="yyyy\-mm\-dd">
                  <c:v>45079</c:v>
                </c:pt>
                <c:pt idx="25" c:formatCode="yyyy\-mm\-dd">
                  <c:v>45072</c:v>
                </c:pt>
                <c:pt idx="26" c:formatCode="yyyy\-mm\-dd">
                  <c:v>45065</c:v>
                </c:pt>
                <c:pt idx="27" c:formatCode="yyyy\-mm\-dd">
                  <c:v>45058</c:v>
                </c:pt>
                <c:pt idx="28" c:formatCode="yyyy\-mm\-dd">
                  <c:v>45051</c:v>
                </c:pt>
                <c:pt idx="29" c:formatCode="yyyy\-mm\-dd">
                  <c:v>45044</c:v>
                </c:pt>
                <c:pt idx="30" c:formatCode="yyyy\-mm\-dd">
                  <c:v>45037</c:v>
                </c:pt>
                <c:pt idx="31" c:formatCode="yyyy\-mm\-dd">
                  <c:v>45030</c:v>
                </c:pt>
                <c:pt idx="32" c:formatCode="yyyy\-mm\-dd">
                  <c:v>45023</c:v>
                </c:pt>
                <c:pt idx="33" c:formatCode="yyyy\-mm\-dd">
                  <c:v>45016</c:v>
                </c:pt>
                <c:pt idx="34" c:formatCode="yyyy\-mm\-dd">
                  <c:v>45009</c:v>
                </c:pt>
                <c:pt idx="35" c:formatCode="yyyy\-mm\-dd">
                  <c:v>45002</c:v>
                </c:pt>
                <c:pt idx="36" c:formatCode="yyyy\-mm\-dd">
                  <c:v>44995</c:v>
                </c:pt>
                <c:pt idx="37" c:formatCode="yyyy\-mm\-dd">
                  <c:v>44988</c:v>
                </c:pt>
                <c:pt idx="38" c:formatCode="yyyy\-mm\-dd">
                  <c:v>44981</c:v>
                </c:pt>
                <c:pt idx="39" c:formatCode="yyyy\-mm\-dd">
                  <c:v>44974</c:v>
                </c:pt>
                <c:pt idx="40" c:formatCode="yyyy\-mm\-dd">
                  <c:v>44967</c:v>
                </c:pt>
                <c:pt idx="41" c:formatCode="yyyy\-mm\-dd">
                  <c:v>44960</c:v>
                </c:pt>
                <c:pt idx="42" c:formatCode="yyyy\-mm\-dd">
                  <c:v>44953</c:v>
                </c:pt>
                <c:pt idx="43" c:formatCode="yyyy\-mm\-dd">
                  <c:v>44946</c:v>
                </c:pt>
                <c:pt idx="44" c:formatCode="yyyy\-mm\-dd">
                  <c:v>44939</c:v>
                </c:pt>
                <c:pt idx="45" c:formatCode="yyyy\-mm\-dd">
                  <c:v>44932</c:v>
                </c:pt>
                <c:pt idx="46" c:formatCode="yyyy\-mm\-dd">
                  <c:v>44925</c:v>
                </c:pt>
                <c:pt idx="47" c:formatCode="yyyy\-mm\-dd">
                  <c:v>44918</c:v>
                </c:pt>
                <c:pt idx="48" c:formatCode="yyyy\-mm\-dd">
                  <c:v>44911</c:v>
                </c:pt>
                <c:pt idx="49" c:formatCode="yyyy\-mm\-dd">
                  <c:v>44904</c:v>
                </c:pt>
                <c:pt idx="50" c:formatCode="yyyy\-mm\-dd">
                  <c:v>44897</c:v>
                </c:pt>
                <c:pt idx="51" c:formatCode="yyyy\-mm\-dd">
                  <c:v>44890</c:v>
                </c:pt>
                <c:pt idx="52" c:formatCode="yyyy\-mm\-dd">
                  <c:v>44883</c:v>
                </c:pt>
              </c:numCache>
            </c:numRef>
          </c:cat>
          <c:val>
            <c:numRef>
              <c:f>[钢企盈利率.xlsx]导出数据!$B$5:$B$57</c:f>
              <c:numCache>
                <c:formatCode>General</c:formatCode>
                <c:ptCount val="53"/>
                <c:pt idx="0">
                  <c:v>29</c:v>
                </c:pt>
                <c:pt idx="1">
                  <c:v>20.78</c:v>
                </c:pt>
                <c:pt idx="2">
                  <c:v>16.88</c:v>
                </c:pt>
                <c:pt idx="3">
                  <c:v>16.45</c:v>
                </c:pt>
                <c:pt idx="4">
                  <c:v>19.05</c:v>
                </c:pt>
                <c:pt idx="5">
                  <c:v>24.24</c:v>
                </c:pt>
                <c:pt idx="6">
                  <c:v>30.74</c:v>
                </c:pt>
                <c:pt idx="7">
                  <c:v>34.2</c:v>
                </c:pt>
                <c:pt idx="8">
                  <c:v>42.86</c:v>
                </c:pt>
                <c:pt idx="9">
                  <c:v>42.86</c:v>
                </c:pt>
                <c:pt idx="10">
                  <c:v>45.02</c:v>
                </c:pt>
                <c:pt idx="11">
                  <c:v>45.45</c:v>
                </c:pt>
                <c:pt idx="12">
                  <c:v>51.08</c:v>
                </c:pt>
                <c:pt idx="13">
                  <c:v>58.87</c:v>
                </c:pt>
                <c:pt idx="14">
                  <c:v>61.47</c:v>
                </c:pt>
                <c:pt idx="15">
                  <c:v>64.94</c:v>
                </c:pt>
                <c:pt idx="16">
                  <c:v>64.5</c:v>
                </c:pt>
                <c:pt idx="17">
                  <c:v>64.07</c:v>
                </c:pt>
                <c:pt idx="18">
                  <c:v>64.07</c:v>
                </c:pt>
                <c:pt idx="19">
                  <c:v>63.64</c:v>
                </c:pt>
                <c:pt idx="20">
                  <c:v>64.07</c:v>
                </c:pt>
                <c:pt idx="21">
                  <c:v>60.17</c:v>
                </c:pt>
                <c:pt idx="22">
                  <c:v>51.95</c:v>
                </c:pt>
                <c:pt idx="23">
                  <c:v>43.72</c:v>
                </c:pt>
                <c:pt idx="24">
                  <c:v>32.9</c:v>
                </c:pt>
                <c:pt idx="25">
                  <c:v>34.2</c:v>
                </c:pt>
                <c:pt idx="26">
                  <c:v>33.33</c:v>
                </c:pt>
                <c:pt idx="27">
                  <c:v>23.81</c:v>
                </c:pt>
                <c:pt idx="28">
                  <c:v>22.08</c:v>
                </c:pt>
                <c:pt idx="29">
                  <c:v>26.41</c:v>
                </c:pt>
                <c:pt idx="30">
                  <c:v>42.42</c:v>
                </c:pt>
                <c:pt idx="31">
                  <c:v>47.62</c:v>
                </c:pt>
                <c:pt idx="32">
                  <c:v>54.55</c:v>
                </c:pt>
                <c:pt idx="33">
                  <c:v>58.87</c:v>
                </c:pt>
                <c:pt idx="34">
                  <c:v>58.87</c:v>
                </c:pt>
                <c:pt idx="35">
                  <c:v>57.58</c:v>
                </c:pt>
                <c:pt idx="36">
                  <c:v>49.35</c:v>
                </c:pt>
                <c:pt idx="37">
                  <c:v>42.86</c:v>
                </c:pt>
                <c:pt idx="38">
                  <c:v>38.96</c:v>
                </c:pt>
                <c:pt idx="39">
                  <c:v>35.93</c:v>
                </c:pt>
                <c:pt idx="40">
                  <c:v>38.53</c:v>
                </c:pt>
                <c:pt idx="41">
                  <c:v>34.2</c:v>
                </c:pt>
                <c:pt idx="42">
                  <c:v>32.47</c:v>
                </c:pt>
                <c:pt idx="43">
                  <c:v>27.27</c:v>
                </c:pt>
                <c:pt idx="44">
                  <c:v>22.94</c:v>
                </c:pt>
                <c:pt idx="45">
                  <c:v>19.91</c:v>
                </c:pt>
                <c:pt idx="46">
                  <c:v>19.91</c:v>
                </c:pt>
                <c:pt idx="47">
                  <c:v>21.65</c:v>
                </c:pt>
                <c:pt idx="48">
                  <c:v>21.65</c:v>
                </c:pt>
                <c:pt idx="49">
                  <c:v>22.51</c:v>
                </c:pt>
                <c:pt idx="50">
                  <c:v>23.81</c:v>
                </c:pt>
                <c:pt idx="51">
                  <c:v>22.51</c:v>
                </c:pt>
                <c:pt idx="52">
                  <c:v>23.81</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m/d;@" sourceLinked="0"/>
        <c:majorTickMark val="out"/>
        <c:minorTickMark val="none"/>
        <c:tickLblPos val="nextTo"/>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7"/>
        <c:crosses val="autoZero"/>
        <c:auto val="1"/>
        <c:lblOffset val="100"/>
        <c:baseTimeUnit val="days"/>
        <c:majorUnit val="1"/>
        <c:majorTimeUnit val="months"/>
        <c:minorUnit val="1"/>
        <c:minorTimeUnit val="days"/>
      </c:dateAx>
      <c:valAx>
        <c:axId val="123457"/>
        <c:scaling>
          <c:orientation val="minMax"/>
          <c:min val="10"/>
        </c:scaling>
        <c:delete val="0"/>
        <c:axPos val="l"/>
        <c:numFmt formatCode="General" sourceLinked="0"/>
        <c:majorTickMark val="out"/>
        <c:minorTickMark val="none"/>
        <c:tickLblPos val="nextTo"/>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r>
              <a:rPr lang="en-US" sz="1100"/>
              <a:t>Hot Metal Production of 247 Sample Steel Enterprises (10*thousand ton)</a:t>
            </a:r>
            <a:endParaRPr lang="en-US" sz="1100"/>
          </a:p>
        </c:rich>
      </c:tx>
      <c:layout>
        <c:manualLayout>
          <c:xMode val="edge"/>
          <c:yMode val="edge"/>
          <c:x val="0.122640541649569"/>
          <c:y val="0.0243952022768855"/>
        </c:manualLayout>
      </c:layout>
      <c:overlay val="0"/>
    </c:title>
    <c:autoTitleDeleted val="0"/>
    <c:plotArea>
      <c:layout/>
      <c:lineChart>
        <c:grouping val="standard"/>
        <c:varyColors val="0"/>
        <c:ser>
          <c:idx val="0"/>
          <c:order val="0"/>
          <c:tx>
            <c:strRef>
              <c:f>"247家钢铁企业：铁水：日均产量：中国（周）"</c:f>
              <c:strCache>
                <c:ptCount val="1"/>
                <c:pt idx="0">
                  <c:v>247家钢铁企业：铁水：日均产量：中国（周）</c:v>
                </c:pt>
              </c:strCache>
            </c:strRef>
          </c:tx>
          <c:spPr>
            <a:ln w="19050" cap="rnd" cmpd="sng" algn="ctr">
              <a:solidFill>
                <a:srgbClr val="BC0008"/>
              </a:solidFill>
              <a:prstDash val="solid"/>
              <a:round/>
            </a:ln>
          </c:spPr>
          <c:marker>
            <c:symbol val="none"/>
          </c:marker>
          <c:dLbls>
            <c:delete val="1"/>
          </c:dLbls>
          <c:cat>
            <c:numRef>
              <c:f>[铁水日均产量.xlsx]导出数据!$A$5:$A$56</c:f>
              <c:numCache>
                <c:formatCode>yyyy\-m\-d</c:formatCode>
                <c:ptCount val="52"/>
                <c:pt idx="0" c:formatCode="yyyy\-m\-d">
                  <c:v>45240</c:v>
                </c:pt>
                <c:pt idx="1" c:formatCode="yyyy\-m\-d">
                  <c:v>45233</c:v>
                </c:pt>
                <c:pt idx="2" c:formatCode="yyyy\-m\-d">
                  <c:v>45226</c:v>
                </c:pt>
                <c:pt idx="3" c:formatCode="yyyy\-m\-d">
                  <c:v>45219</c:v>
                </c:pt>
                <c:pt idx="4" c:formatCode="yyyy\-m\-d">
                  <c:v>45212</c:v>
                </c:pt>
                <c:pt idx="5" c:formatCode="yyyy\-m\-d">
                  <c:v>45205</c:v>
                </c:pt>
                <c:pt idx="6" c:formatCode="yyyy\-m\-d">
                  <c:v>45198</c:v>
                </c:pt>
                <c:pt idx="7" c:formatCode="yyyy\-m\-d">
                  <c:v>45191</c:v>
                </c:pt>
                <c:pt idx="8" c:formatCode="yyyy\-m\-d">
                  <c:v>45184</c:v>
                </c:pt>
                <c:pt idx="9" c:formatCode="yyyy\-m\-d">
                  <c:v>45177</c:v>
                </c:pt>
                <c:pt idx="10" c:formatCode="yyyy\-m\-d">
                  <c:v>45170</c:v>
                </c:pt>
                <c:pt idx="11" c:formatCode="yyyy\-m\-d">
                  <c:v>45163</c:v>
                </c:pt>
                <c:pt idx="12" c:formatCode="yyyy\-m\-d">
                  <c:v>45156</c:v>
                </c:pt>
                <c:pt idx="13" c:formatCode="yyyy\-m\-d">
                  <c:v>45149</c:v>
                </c:pt>
                <c:pt idx="14" c:formatCode="yyyy\-m\-d">
                  <c:v>45142</c:v>
                </c:pt>
                <c:pt idx="15" c:formatCode="yyyy\-m\-d">
                  <c:v>45135</c:v>
                </c:pt>
                <c:pt idx="16" c:formatCode="yyyy\-m\-d">
                  <c:v>45128</c:v>
                </c:pt>
                <c:pt idx="17" c:formatCode="yyyy\-m\-d">
                  <c:v>45121</c:v>
                </c:pt>
                <c:pt idx="18" c:formatCode="yyyy\-m\-d">
                  <c:v>45114</c:v>
                </c:pt>
                <c:pt idx="19" c:formatCode="yyyy\-m\-d">
                  <c:v>45107</c:v>
                </c:pt>
                <c:pt idx="20" c:formatCode="yyyy\-m\-d">
                  <c:v>45100</c:v>
                </c:pt>
                <c:pt idx="21" c:formatCode="yyyy\-m\-d">
                  <c:v>45093</c:v>
                </c:pt>
                <c:pt idx="22" c:formatCode="yyyy\-m\-d">
                  <c:v>45086</c:v>
                </c:pt>
                <c:pt idx="23" c:formatCode="yyyy\-m\-d">
                  <c:v>45079</c:v>
                </c:pt>
                <c:pt idx="24" c:formatCode="yyyy\-m\-d">
                  <c:v>45072</c:v>
                </c:pt>
                <c:pt idx="25" c:formatCode="yyyy\-m\-d">
                  <c:v>45065</c:v>
                </c:pt>
                <c:pt idx="26" c:formatCode="yyyy\-m\-d">
                  <c:v>45058</c:v>
                </c:pt>
                <c:pt idx="27" c:formatCode="yyyy\-m\-d">
                  <c:v>45051</c:v>
                </c:pt>
                <c:pt idx="28" c:formatCode="yyyy\-m\-d">
                  <c:v>45044</c:v>
                </c:pt>
                <c:pt idx="29" c:formatCode="yyyy\-m\-d">
                  <c:v>45037</c:v>
                </c:pt>
                <c:pt idx="30" c:formatCode="yyyy\-m\-d">
                  <c:v>45030</c:v>
                </c:pt>
                <c:pt idx="31" c:formatCode="yyyy\-m\-d">
                  <c:v>45023</c:v>
                </c:pt>
                <c:pt idx="32" c:formatCode="yyyy\-m\-d">
                  <c:v>45016</c:v>
                </c:pt>
                <c:pt idx="33" c:formatCode="yyyy\-m\-d">
                  <c:v>45009</c:v>
                </c:pt>
                <c:pt idx="34" c:formatCode="yyyy\-m\-d">
                  <c:v>45002</c:v>
                </c:pt>
                <c:pt idx="35" c:formatCode="yyyy\-m\-d">
                  <c:v>44995</c:v>
                </c:pt>
                <c:pt idx="36" c:formatCode="yyyy\-m\-d">
                  <c:v>44988</c:v>
                </c:pt>
                <c:pt idx="37" c:formatCode="yyyy\-m\-d">
                  <c:v>44981</c:v>
                </c:pt>
                <c:pt idx="38" c:formatCode="yyyy\-m\-d">
                  <c:v>44974</c:v>
                </c:pt>
                <c:pt idx="39" c:formatCode="yyyy\-m\-d">
                  <c:v>44967</c:v>
                </c:pt>
                <c:pt idx="40" c:formatCode="yyyy\-m\-d">
                  <c:v>44960</c:v>
                </c:pt>
                <c:pt idx="41" c:formatCode="yyyy\-m\-d">
                  <c:v>44953</c:v>
                </c:pt>
                <c:pt idx="42" c:formatCode="yyyy\-m\-d">
                  <c:v>44946</c:v>
                </c:pt>
                <c:pt idx="43" c:formatCode="yyyy\-m\-d">
                  <c:v>44939</c:v>
                </c:pt>
                <c:pt idx="44" c:formatCode="yyyy\-m\-d">
                  <c:v>44932</c:v>
                </c:pt>
                <c:pt idx="45" c:formatCode="yyyy\-m\-d">
                  <c:v>44925</c:v>
                </c:pt>
                <c:pt idx="46" c:formatCode="yyyy\-m\-d">
                  <c:v>44918</c:v>
                </c:pt>
                <c:pt idx="47" c:formatCode="yyyy\-m\-d">
                  <c:v>44911</c:v>
                </c:pt>
                <c:pt idx="48" c:formatCode="yyyy\-m\-d">
                  <c:v>44904</c:v>
                </c:pt>
                <c:pt idx="49" c:formatCode="yyyy\-m\-d">
                  <c:v>44897</c:v>
                </c:pt>
                <c:pt idx="50" c:formatCode="yyyy\-m\-d">
                  <c:v>44890</c:v>
                </c:pt>
                <c:pt idx="51" c:formatCode="yyyy\-m\-d">
                  <c:v>44883</c:v>
                </c:pt>
              </c:numCache>
            </c:numRef>
          </c:cat>
          <c:val>
            <c:numRef>
              <c:f>[铁水日均产量.xlsx]导出数据!$B$5:$B$56</c:f>
              <c:numCache>
                <c:formatCode>General</c:formatCode>
                <c:ptCount val="52"/>
                <c:pt idx="0">
                  <c:v>238.72</c:v>
                </c:pt>
                <c:pt idx="1">
                  <c:v>241.4</c:v>
                </c:pt>
                <c:pt idx="2">
                  <c:v>242.73</c:v>
                </c:pt>
                <c:pt idx="3">
                  <c:v>242.44</c:v>
                </c:pt>
                <c:pt idx="4">
                  <c:v>245.95</c:v>
                </c:pt>
                <c:pt idx="5">
                  <c:v>247.01</c:v>
                </c:pt>
                <c:pt idx="6">
                  <c:v>248.99</c:v>
                </c:pt>
                <c:pt idx="7">
                  <c:v>248.85</c:v>
                </c:pt>
                <c:pt idx="8">
                  <c:v>247.84</c:v>
                </c:pt>
                <c:pt idx="9">
                  <c:v>248.24</c:v>
                </c:pt>
                <c:pt idx="10">
                  <c:v>246.92</c:v>
                </c:pt>
                <c:pt idx="11">
                  <c:v>245.57</c:v>
                </c:pt>
                <c:pt idx="12">
                  <c:v>245.62</c:v>
                </c:pt>
                <c:pt idx="13">
                  <c:v>243.6</c:v>
                </c:pt>
                <c:pt idx="14">
                  <c:v>240.98</c:v>
                </c:pt>
                <c:pt idx="15">
                  <c:v>240.69</c:v>
                </c:pt>
                <c:pt idx="16">
                  <c:v>244.27</c:v>
                </c:pt>
                <c:pt idx="17">
                  <c:v>244.38</c:v>
                </c:pt>
                <c:pt idx="18">
                  <c:v>246.82</c:v>
                </c:pt>
                <c:pt idx="19">
                  <c:v>246.88</c:v>
                </c:pt>
                <c:pt idx="20">
                  <c:v>245.85</c:v>
                </c:pt>
                <c:pt idx="21">
                  <c:v>242.56</c:v>
                </c:pt>
                <c:pt idx="22">
                  <c:v>240.82</c:v>
                </c:pt>
                <c:pt idx="23">
                  <c:v>240.81</c:v>
                </c:pt>
                <c:pt idx="24">
                  <c:v>241.52</c:v>
                </c:pt>
                <c:pt idx="25">
                  <c:v>239.36</c:v>
                </c:pt>
                <c:pt idx="26">
                  <c:v>239.25</c:v>
                </c:pt>
                <c:pt idx="27">
                  <c:v>240.48</c:v>
                </c:pt>
                <c:pt idx="28">
                  <c:v>243.54</c:v>
                </c:pt>
                <c:pt idx="29">
                  <c:v>245.88</c:v>
                </c:pt>
                <c:pt idx="30">
                  <c:v>246.7</c:v>
                </c:pt>
                <c:pt idx="31">
                  <c:v>245.07</c:v>
                </c:pt>
                <c:pt idx="32">
                  <c:v>243.35</c:v>
                </c:pt>
                <c:pt idx="33">
                  <c:v>239.82</c:v>
                </c:pt>
                <c:pt idx="34">
                  <c:v>237.58</c:v>
                </c:pt>
                <c:pt idx="35">
                  <c:v>236.47</c:v>
                </c:pt>
                <c:pt idx="36">
                  <c:v>234.36</c:v>
                </c:pt>
                <c:pt idx="37">
                  <c:v>234.1</c:v>
                </c:pt>
                <c:pt idx="38">
                  <c:v>230.81</c:v>
                </c:pt>
                <c:pt idx="39">
                  <c:v>228.66</c:v>
                </c:pt>
                <c:pt idx="40">
                  <c:v>227.04</c:v>
                </c:pt>
                <c:pt idx="41">
                  <c:v>226.57</c:v>
                </c:pt>
                <c:pt idx="42">
                  <c:v>223.74</c:v>
                </c:pt>
                <c:pt idx="43">
                  <c:v>222.3</c:v>
                </c:pt>
                <c:pt idx="44">
                  <c:v>220.72</c:v>
                </c:pt>
                <c:pt idx="45">
                  <c:v>222.51</c:v>
                </c:pt>
                <c:pt idx="46">
                  <c:v>221.95</c:v>
                </c:pt>
                <c:pt idx="47">
                  <c:v>222.88</c:v>
                </c:pt>
                <c:pt idx="48">
                  <c:v>221.16</c:v>
                </c:pt>
                <c:pt idx="49">
                  <c:v>222.81</c:v>
                </c:pt>
                <c:pt idx="50">
                  <c:v>222.56</c:v>
                </c:pt>
                <c:pt idx="51">
                  <c:v>224.85</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yy/m/d;@" sourceLinked="0"/>
        <c:majorTickMark val="out"/>
        <c:minorTickMark val="none"/>
        <c:tickLblPos val="low"/>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days"/>
      </c:dateAx>
      <c:valAx>
        <c:axId val="123457"/>
        <c:scaling>
          <c:orientation val="minMax"/>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defTabSz="914400">
              <a:defRPr lang="zh-CN" sz="1050" b="1" i="0" u="none" strike="noStrike" kern="1200" baseline="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r>
              <a:rPr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Weekly </a:t>
            </a:r>
            <a:r>
              <a:rPr lang="en-US" altLang="zh-CN"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Rebar </a:t>
            </a:r>
            <a:r>
              <a:rPr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Production of </a:t>
            </a:r>
            <a:r>
              <a:rPr lang="en-US" altLang="zh-CN"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13</a:t>
            </a:r>
            <a:r>
              <a:rPr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rPr>
              <a:t>7 Sample Steel Enterprises </a:t>
            </a:r>
            <a:endParaRPr lang="zh-CN" sz="1050" b="1" i="0">
              <a:solidFill>
                <a:srgbClr val="023985"/>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endParaRPr>
          </a:p>
        </c:rich>
      </c:tx>
      <c:layout/>
      <c:overlay val="0"/>
    </c:title>
    <c:autoTitleDeleted val="0"/>
    <c:plotArea>
      <c:layout>
        <c:manualLayout>
          <c:layoutTarget val="inner"/>
          <c:xMode val="edge"/>
          <c:yMode val="edge"/>
          <c:x val="0.0781669585522475"/>
          <c:y val="0.186671939885308"/>
          <c:w val="0.889725627553999"/>
          <c:h val="0.720862171247775"/>
        </c:manualLayout>
      </c:layout>
      <c:lineChart>
        <c:grouping val="standard"/>
        <c:varyColors val="0"/>
        <c:ser>
          <c:idx val="1"/>
          <c:order val="0"/>
          <c:tx>
            <c:strRef>
              <c:f>"Rebar"</c:f>
              <c:strCache>
                <c:ptCount val="1"/>
                <c:pt idx="0">
                  <c:v>Rebar</c:v>
                </c:pt>
              </c:strCache>
            </c:strRef>
          </c:tx>
          <c:spPr>
            <a:ln w="19050" cap="rnd" cmpd="sng" algn="ctr">
              <a:solidFill>
                <a:srgbClr val="023985"/>
              </a:solidFill>
              <a:prstDash val="solid"/>
              <a:round/>
            </a:ln>
            <a:sp3d contourW="19050"/>
          </c:spPr>
          <c:marker>
            <c:symbol val="none"/>
          </c:marker>
          <c:dLbls>
            <c:delete val="1"/>
          </c:dLbls>
          <c:cat>
            <c:numRef>
              <c:f>[螺纹产量.xlsx]导出数据!$A$5:$A$31</c:f>
              <c:numCache>
                <c:formatCode>yyyy\-mm\-dd</c:formatCode>
                <c:ptCount val="27"/>
                <c:pt idx="0" c:formatCode="yyyy\-mm\-dd">
                  <c:v>45247</c:v>
                </c:pt>
                <c:pt idx="1" c:formatCode="yyyy\-mm\-dd">
                  <c:v>45240</c:v>
                </c:pt>
                <c:pt idx="2" c:formatCode="yyyy\-mm\-dd">
                  <c:v>45233</c:v>
                </c:pt>
                <c:pt idx="3" c:formatCode="yyyy\-mm\-dd">
                  <c:v>45226</c:v>
                </c:pt>
                <c:pt idx="4" c:formatCode="yyyy\-mm\-dd">
                  <c:v>45219</c:v>
                </c:pt>
                <c:pt idx="5" c:formatCode="yyyy\-mm\-dd">
                  <c:v>45212</c:v>
                </c:pt>
                <c:pt idx="6" c:formatCode="yyyy\-mm\-dd">
                  <c:v>45205</c:v>
                </c:pt>
                <c:pt idx="7" c:formatCode="yyyy\-mm\-dd">
                  <c:v>45198</c:v>
                </c:pt>
                <c:pt idx="8" c:formatCode="yyyy\-mm\-dd">
                  <c:v>45191</c:v>
                </c:pt>
                <c:pt idx="9" c:formatCode="yyyy\-mm\-dd">
                  <c:v>45184</c:v>
                </c:pt>
                <c:pt idx="10" c:formatCode="yyyy\-mm\-dd">
                  <c:v>45177</c:v>
                </c:pt>
                <c:pt idx="11" c:formatCode="yyyy\-mm\-dd">
                  <c:v>45170</c:v>
                </c:pt>
                <c:pt idx="12" c:formatCode="yyyy\-mm\-dd">
                  <c:v>45163</c:v>
                </c:pt>
                <c:pt idx="13" c:formatCode="yyyy\-mm\-dd">
                  <c:v>45156</c:v>
                </c:pt>
                <c:pt idx="14" c:formatCode="yyyy\-mm\-dd">
                  <c:v>45149</c:v>
                </c:pt>
                <c:pt idx="15" c:formatCode="yyyy\-mm\-dd">
                  <c:v>45142</c:v>
                </c:pt>
                <c:pt idx="16" c:formatCode="yyyy\-mm\-dd">
                  <c:v>45135</c:v>
                </c:pt>
                <c:pt idx="17" c:formatCode="yyyy\-mm\-dd">
                  <c:v>45128</c:v>
                </c:pt>
                <c:pt idx="18" c:formatCode="yyyy\-mm\-dd">
                  <c:v>45121</c:v>
                </c:pt>
                <c:pt idx="19" c:formatCode="yyyy\-mm\-dd">
                  <c:v>45114</c:v>
                </c:pt>
                <c:pt idx="20" c:formatCode="yyyy\-mm\-dd">
                  <c:v>45107</c:v>
                </c:pt>
                <c:pt idx="21" c:formatCode="yyyy\-mm\-dd">
                  <c:v>45100</c:v>
                </c:pt>
                <c:pt idx="22" c:formatCode="yyyy\-mm\-dd">
                  <c:v>45093</c:v>
                </c:pt>
                <c:pt idx="23" c:formatCode="yyyy\-mm\-dd">
                  <c:v>45086</c:v>
                </c:pt>
                <c:pt idx="24" c:formatCode="yyyy\-mm\-dd">
                  <c:v>45079</c:v>
                </c:pt>
                <c:pt idx="25" c:formatCode="yyyy\-mm\-dd">
                  <c:v>45072</c:v>
                </c:pt>
                <c:pt idx="26" c:formatCode="yyyy\-mm\-dd">
                  <c:v>45065</c:v>
                </c:pt>
              </c:numCache>
            </c:numRef>
          </c:cat>
          <c:val>
            <c:numRef>
              <c:f>[螺纹产量.xlsx]导出数据!$C$5:$C$31</c:f>
              <c:numCache>
                <c:formatCode>General</c:formatCode>
                <c:ptCount val="27"/>
                <c:pt idx="0">
                  <c:v>254.86</c:v>
                </c:pt>
                <c:pt idx="1">
                  <c:v>250.98</c:v>
                </c:pt>
                <c:pt idx="2">
                  <c:v>262.28</c:v>
                </c:pt>
                <c:pt idx="3">
                  <c:v>260.77</c:v>
                </c:pt>
                <c:pt idx="4">
                  <c:v>256.26</c:v>
                </c:pt>
                <c:pt idx="5">
                  <c:v>252.79</c:v>
                </c:pt>
                <c:pt idx="6">
                  <c:v>254.25</c:v>
                </c:pt>
                <c:pt idx="7">
                  <c:v>263.47</c:v>
                </c:pt>
                <c:pt idx="8">
                  <c:v>255.37</c:v>
                </c:pt>
                <c:pt idx="9">
                  <c:v>247.67</c:v>
                </c:pt>
                <c:pt idx="10">
                  <c:v>253.59</c:v>
                </c:pt>
                <c:pt idx="11">
                  <c:v>258.73</c:v>
                </c:pt>
                <c:pt idx="12">
                  <c:v>263.45</c:v>
                </c:pt>
                <c:pt idx="13">
                  <c:v>263.8</c:v>
                </c:pt>
                <c:pt idx="14">
                  <c:v>265.67</c:v>
                </c:pt>
                <c:pt idx="15">
                  <c:v>269.78</c:v>
                </c:pt>
                <c:pt idx="16">
                  <c:v>274.12</c:v>
                </c:pt>
                <c:pt idx="17">
                  <c:v>278.8</c:v>
                </c:pt>
                <c:pt idx="18">
                  <c:v>276.06</c:v>
                </c:pt>
                <c:pt idx="19">
                  <c:v>277.2</c:v>
                </c:pt>
                <c:pt idx="20">
                  <c:v>276.51</c:v>
                </c:pt>
                <c:pt idx="21">
                  <c:v>273.27</c:v>
                </c:pt>
                <c:pt idx="22">
                  <c:v>268.5</c:v>
                </c:pt>
                <c:pt idx="23">
                  <c:v>269.47</c:v>
                </c:pt>
                <c:pt idx="24">
                  <c:v>273.41</c:v>
                </c:pt>
                <c:pt idx="25">
                  <c:v>270.38</c:v>
                </c:pt>
                <c:pt idx="26">
                  <c:v>266.62</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m/d;@" sourceLinked="0"/>
        <c:majorTickMark val="out"/>
        <c:minorTickMark val="none"/>
        <c:tickLblPos val="nextTo"/>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7"/>
        <c:crosses val="autoZero"/>
        <c:auto val="1"/>
        <c:lblOffset val="100"/>
        <c:baseTimeUnit val="days"/>
      </c:dateAx>
      <c:valAx>
        <c:axId val="123457"/>
        <c:scaling>
          <c:orientation val="minMax"/>
          <c:min val="240"/>
        </c:scaling>
        <c:delete val="0"/>
        <c:axPos val="l"/>
        <c:numFmt formatCode="General" sourceLinked="0"/>
        <c:majorTickMark val="out"/>
        <c:minorTickMark val="none"/>
        <c:tickLblPos val="low"/>
        <c:spPr>
          <a:ln w="6350"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rgbClr val="000000"/>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"HRB400E, Φ20 Rebar Price：Shanghai  (yuan/t)"</c:f>
              <c:strCache>
                <c:ptCount val="1"/>
                <c:pt idx="0">
                  <c:v>HRB400E, Φ20 Rebar Price：Shanghai  (yuan/t)</c:v>
                </c:pt>
              </c:strCache>
            </c:strRef>
          </c:tx>
          <c:spPr>
            <a:ln w="19050" cap="rnd" cmpd="sng" algn="ctr">
              <a:solidFill>
                <a:srgbClr val="BC0008"/>
              </a:solidFill>
              <a:prstDash val="solid"/>
              <a:round/>
            </a:ln>
          </c:spPr>
          <c:marker>
            <c:symbol val="none"/>
          </c:marker>
          <c:dLbls>
            <c:delete val="1"/>
          </c:dLbls>
          <c:cat>
            <c:numRef>
              <c:f>[螺纹钢价格上海.xlsx]导出数据!$A$5:$A$755</c:f>
              <c:numCache>
                <c:formatCode>yyyy\-m\-d</c:formatCode>
                <c:ptCount val="751"/>
                <c:pt idx="0" c:formatCode="yyyy\-m\-d">
                  <c:v>45246</c:v>
                </c:pt>
                <c:pt idx="1" c:formatCode="yyyy\-m\-d">
                  <c:v>45245</c:v>
                </c:pt>
                <c:pt idx="2" c:formatCode="yyyy\-m\-d">
                  <c:v>45244</c:v>
                </c:pt>
                <c:pt idx="3" c:formatCode="yyyy\-m\-d">
                  <c:v>45243</c:v>
                </c:pt>
                <c:pt idx="4" c:formatCode="yyyy\-m\-d">
                  <c:v>45240</c:v>
                </c:pt>
                <c:pt idx="5" c:formatCode="yyyy\-m\-d">
                  <c:v>45239</c:v>
                </c:pt>
                <c:pt idx="6" c:formatCode="yyyy\-m\-d">
                  <c:v>45238</c:v>
                </c:pt>
                <c:pt idx="7" c:formatCode="yyyy\-m\-d">
                  <c:v>45237</c:v>
                </c:pt>
                <c:pt idx="8" c:formatCode="yyyy\-m\-d">
                  <c:v>45236</c:v>
                </c:pt>
                <c:pt idx="9" c:formatCode="yyyy\-m\-d">
                  <c:v>45233</c:v>
                </c:pt>
                <c:pt idx="10" c:formatCode="yyyy\-m\-d">
                  <c:v>45232</c:v>
                </c:pt>
                <c:pt idx="11" c:formatCode="yyyy\-m\-d">
                  <c:v>45231</c:v>
                </c:pt>
                <c:pt idx="12" c:formatCode="yyyy\-m\-d">
                  <c:v>45230</c:v>
                </c:pt>
                <c:pt idx="13" c:formatCode="yyyy\-m\-d">
                  <c:v>45229</c:v>
                </c:pt>
                <c:pt idx="14" c:formatCode="yyyy\-m\-d">
                  <c:v>45226</c:v>
                </c:pt>
                <c:pt idx="15" c:formatCode="yyyy\-m\-d">
                  <c:v>45225</c:v>
                </c:pt>
                <c:pt idx="16" c:formatCode="yyyy\-m\-d">
                  <c:v>45224</c:v>
                </c:pt>
                <c:pt idx="17" c:formatCode="yyyy\-m\-d">
                  <c:v>45223</c:v>
                </c:pt>
                <c:pt idx="18" c:formatCode="yyyy\-m\-d">
                  <c:v>45222</c:v>
                </c:pt>
                <c:pt idx="19" c:formatCode="yyyy\-m\-d">
                  <c:v>45219</c:v>
                </c:pt>
                <c:pt idx="20" c:formatCode="yyyy\-m\-d">
                  <c:v>45218</c:v>
                </c:pt>
                <c:pt idx="21" c:formatCode="yyyy\-m\-d">
                  <c:v>45217</c:v>
                </c:pt>
                <c:pt idx="22" c:formatCode="yyyy\-m\-d">
                  <c:v>45216</c:v>
                </c:pt>
                <c:pt idx="23" c:formatCode="yyyy\-m\-d">
                  <c:v>45215</c:v>
                </c:pt>
                <c:pt idx="24" c:formatCode="yyyy\-m\-d">
                  <c:v>45212</c:v>
                </c:pt>
                <c:pt idx="25" c:formatCode="yyyy\-m\-d">
                  <c:v>45211</c:v>
                </c:pt>
                <c:pt idx="26" c:formatCode="yyyy\-m\-d">
                  <c:v>45210</c:v>
                </c:pt>
                <c:pt idx="27" c:formatCode="yyyy\-m\-d">
                  <c:v>45209</c:v>
                </c:pt>
                <c:pt idx="28" c:formatCode="yyyy\-m\-d">
                  <c:v>45208</c:v>
                </c:pt>
                <c:pt idx="29" c:formatCode="yyyy\-m\-d">
                  <c:v>45207</c:v>
                </c:pt>
                <c:pt idx="30" c:formatCode="yyyy\-m\-d">
                  <c:v>45206</c:v>
                </c:pt>
                <c:pt idx="31" c:formatCode="yyyy\-m\-d">
                  <c:v>45197</c:v>
                </c:pt>
                <c:pt idx="32" c:formatCode="yyyy\-m\-d">
                  <c:v>45196</c:v>
                </c:pt>
                <c:pt idx="33" c:formatCode="yyyy\-m\-d">
                  <c:v>45195</c:v>
                </c:pt>
                <c:pt idx="34" c:formatCode="yyyy\-m\-d">
                  <c:v>45194</c:v>
                </c:pt>
                <c:pt idx="35" c:formatCode="yyyy\-m\-d">
                  <c:v>45191</c:v>
                </c:pt>
                <c:pt idx="36" c:formatCode="yyyy\-m\-d">
                  <c:v>45190</c:v>
                </c:pt>
                <c:pt idx="37" c:formatCode="yyyy\-m\-d">
                  <c:v>45189</c:v>
                </c:pt>
                <c:pt idx="38" c:formatCode="yyyy\-m\-d">
                  <c:v>45188</c:v>
                </c:pt>
                <c:pt idx="39" c:formatCode="yyyy\-m\-d">
                  <c:v>45187</c:v>
                </c:pt>
                <c:pt idx="40" c:formatCode="yyyy\-m\-d">
                  <c:v>45184</c:v>
                </c:pt>
                <c:pt idx="41" c:formatCode="yyyy\-m\-d">
                  <c:v>45183</c:v>
                </c:pt>
                <c:pt idx="42" c:formatCode="yyyy\-m\-d">
                  <c:v>45182</c:v>
                </c:pt>
                <c:pt idx="43" c:formatCode="yyyy\-m\-d">
                  <c:v>45181</c:v>
                </c:pt>
                <c:pt idx="44" c:formatCode="yyyy\-m\-d">
                  <c:v>45180</c:v>
                </c:pt>
                <c:pt idx="45" c:formatCode="yyyy\-m\-d">
                  <c:v>45177</c:v>
                </c:pt>
                <c:pt idx="46" c:formatCode="yyyy\-m\-d">
                  <c:v>45176</c:v>
                </c:pt>
                <c:pt idx="47" c:formatCode="yyyy\-m\-d">
                  <c:v>45175</c:v>
                </c:pt>
                <c:pt idx="48" c:formatCode="yyyy\-m\-d">
                  <c:v>45174</c:v>
                </c:pt>
                <c:pt idx="49" c:formatCode="yyyy\-m\-d">
                  <c:v>45173</c:v>
                </c:pt>
                <c:pt idx="50" c:formatCode="yyyy\-m\-d">
                  <c:v>45170</c:v>
                </c:pt>
                <c:pt idx="51" c:formatCode="yyyy\-m\-d">
                  <c:v>45169</c:v>
                </c:pt>
                <c:pt idx="52" c:formatCode="yyyy\-m\-d">
                  <c:v>45168</c:v>
                </c:pt>
                <c:pt idx="53" c:formatCode="yyyy\-m\-d">
                  <c:v>45167</c:v>
                </c:pt>
                <c:pt idx="54" c:formatCode="yyyy\-m\-d">
                  <c:v>45166</c:v>
                </c:pt>
                <c:pt idx="55" c:formatCode="yyyy\-m\-d">
                  <c:v>45163</c:v>
                </c:pt>
                <c:pt idx="56" c:formatCode="yyyy\-m\-d">
                  <c:v>45162</c:v>
                </c:pt>
                <c:pt idx="57" c:formatCode="yyyy\-m\-d">
                  <c:v>45161</c:v>
                </c:pt>
                <c:pt idx="58" c:formatCode="yyyy\-m\-d">
                  <c:v>45160</c:v>
                </c:pt>
                <c:pt idx="59" c:formatCode="yyyy\-m\-d">
                  <c:v>45159</c:v>
                </c:pt>
                <c:pt idx="60" c:formatCode="yyyy\-m\-d">
                  <c:v>45156</c:v>
                </c:pt>
                <c:pt idx="61" c:formatCode="yyyy\-m\-d">
                  <c:v>45155</c:v>
                </c:pt>
                <c:pt idx="62" c:formatCode="yyyy\-m\-d">
                  <c:v>45154</c:v>
                </c:pt>
                <c:pt idx="63" c:formatCode="yyyy\-m\-d">
                  <c:v>45153</c:v>
                </c:pt>
                <c:pt idx="64" c:formatCode="yyyy\-m\-d">
                  <c:v>45152</c:v>
                </c:pt>
                <c:pt idx="65" c:formatCode="yyyy\-m\-d">
                  <c:v>45149</c:v>
                </c:pt>
                <c:pt idx="66" c:formatCode="yyyy\-m\-d">
                  <c:v>45148</c:v>
                </c:pt>
                <c:pt idx="67" c:formatCode="yyyy\-m\-d">
                  <c:v>45147</c:v>
                </c:pt>
                <c:pt idx="68" c:formatCode="yyyy\-m\-d">
                  <c:v>45146</c:v>
                </c:pt>
                <c:pt idx="69" c:formatCode="yyyy\-m\-d">
                  <c:v>45145</c:v>
                </c:pt>
                <c:pt idx="70" c:formatCode="yyyy\-m\-d">
                  <c:v>45142</c:v>
                </c:pt>
                <c:pt idx="71" c:formatCode="yyyy\-m\-d">
                  <c:v>45141</c:v>
                </c:pt>
                <c:pt idx="72" c:formatCode="yyyy\-m\-d">
                  <c:v>45140</c:v>
                </c:pt>
                <c:pt idx="73" c:formatCode="yyyy\-m\-d">
                  <c:v>45139</c:v>
                </c:pt>
                <c:pt idx="74" c:formatCode="yyyy\-m\-d">
                  <c:v>45138</c:v>
                </c:pt>
                <c:pt idx="75" c:formatCode="yyyy\-m\-d">
                  <c:v>45135</c:v>
                </c:pt>
                <c:pt idx="76" c:formatCode="yyyy\-m\-d">
                  <c:v>45134</c:v>
                </c:pt>
                <c:pt idx="77" c:formatCode="yyyy\-m\-d">
                  <c:v>45133</c:v>
                </c:pt>
                <c:pt idx="78" c:formatCode="yyyy\-m\-d">
                  <c:v>45132</c:v>
                </c:pt>
                <c:pt idx="79" c:formatCode="yyyy\-m\-d">
                  <c:v>45131</c:v>
                </c:pt>
                <c:pt idx="80" c:formatCode="yyyy\-m\-d">
                  <c:v>45128</c:v>
                </c:pt>
                <c:pt idx="81" c:formatCode="yyyy\-m\-d">
                  <c:v>45127</c:v>
                </c:pt>
                <c:pt idx="82" c:formatCode="yyyy\-m\-d">
                  <c:v>45126</c:v>
                </c:pt>
                <c:pt idx="83" c:formatCode="yyyy\-m\-d">
                  <c:v>45125</c:v>
                </c:pt>
                <c:pt idx="84" c:formatCode="yyyy\-m\-d">
                  <c:v>45124</c:v>
                </c:pt>
                <c:pt idx="85" c:formatCode="yyyy\-m\-d">
                  <c:v>45121</c:v>
                </c:pt>
                <c:pt idx="86" c:formatCode="yyyy\-m\-d">
                  <c:v>45120</c:v>
                </c:pt>
                <c:pt idx="87" c:formatCode="yyyy\-m\-d">
                  <c:v>45119</c:v>
                </c:pt>
                <c:pt idx="88" c:formatCode="yyyy\-m\-d">
                  <c:v>45118</c:v>
                </c:pt>
                <c:pt idx="89" c:formatCode="yyyy\-m\-d">
                  <c:v>45117</c:v>
                </c:pt>
                <c:pt idx="90" c:formatCode="yyyy\-m\-d">
                  <c:v>45114</c:v>
                </c:pt>
                <c:pt idx="91" c:formatCode="yyyy\-m\-d">
                  <c:v>45113</c:v>
                </c:pt>
                <c:pt idx="92" c:formatCode="yyyy\-m\-d">
                  <c:v>45112</c:v>
                </c:pt>
                <c:pt idx="93" c:formatCode="yyyy\-m\-d">
                  <c:v>45111</c:v>
                </c:pt>
                <c:pt idx="94" c:formatCode="yyyy\-m\-d">
                  <c:v>45110</c:v>
                </c:pt>
                <c:pt idx="95" c:formatCode="yyyy\-m\-d">
                  <c:v>45107</c:v>
                </c:pt>
                <c:pt idx="96" c:formatCode="yyyy\-m\-d">
                  <c:v>45106</c:v>
                </c:pt>
                <c:pt idx="97" c:formatCode="yyyy\-m\-d">
                  <c:v>45105</c:v>
                </c:pt>
                <c:pt idx="98" c:formatCode="yyyy\-m\-d">
                  <c:v>45104</c:v>
                </c:pt>
                <c:pt idx="99" c:formatCode="yyyy\-m\-d">
                  <c:v>45103</c:v>
                </c:pt>
                <c:pt idx="100" c:formatCode="yyyy\-m\-d">
                  <c:v>45102</c:v>
                </c:pt>
                <c:pt idx="101" c:formatCode="yyyy\-m\-d">
                  <c:v>45098</c:v>
                </c:pt>
                <c:pt idx="102" c:formatCode="yyyy\-m\-d">
                  <c:v>45097</c:v>
                </c:pt>
                <c:pt idx="103" c:formatCode="yyyy\-m\-d">
                  <c:v>45096</c:v>
                </c:pt>
                <c:pt idx="104" c:formatCode="yyyy\-m\-d">
                  <c:v>45093</c:v>
                </c:pt>
                <c:pt idx="105" c:formatCode="yyyy\-m\-d">
                  <c:v>45092</c:v>
                </c:pt>
                <c:pt idx="106" c:formatCode="yyyy\-m\-d">
                  <c:v>45091</c:v>
                </c:pt>
                <c:pt idx="107" c:formatCode="yyyy\-m\-d">
                  <c:v>45090</c:v>
                </c:pt>
                <c:pt idx="108" c:formatCode="yyyy\-m\-d">
                  <c:v>45089</c:v>
                </c:pt>
                <c:pt idx="109" c:formatCode="yyyy\-m\-d">
                  <c:v>45086</c:v>
                </c:pt>
                <c:pt idx="110" c:formatCode="yyyy\-m\-d">
                  <c:v>45085</c:v>
                </c:pt>
                <c:pt idx="111" c:formatCode="yyyy\-m\-d">
                  <c:v>45084</c:v>
                </c:pt>
                <c:pt idx="112" c:formatCode="yyyy\-m\-d">
                  <c:v>45083</c:v>
                </c:pt>
                <c:pt idx="113" c:formatCode="yyyy\-m\-d">
                  <c:v>45082</c:v>
                </c:pt>
                <c:pt idx="114" c:formatCode="yyyy\-m\-d">
                  <c:v>45079</c:v>
                </c:pt>
                <c:pt idx="115" c:formatCode="yyyy\-m\-d">
                  <c:v>45078</c:v>
                </c:pt>
                <c:pt idx="116" c:formatCode="yyyy\-m\-d">
                  <c:v>45077</c:v>
                </c:pt>
                <c:pt idx="117" c:formatCode="yyyy\-m\-d">
                  <c:v>45076</c:v>
                </c:pt>
                <c:pt idx="118" c:formatCode="yyyy\-m\-d">
                  <c:v>45075</c:v>
                </c:pt>
                <c:pt idx="119" c:formatCode="yyyy\-m\-d">
                  <c:v>45072</c:v>
                </c:pt>
                <c:pt idx="120" c:formatCode="yyyy\-m\-d">
                  <c:v>45071</c:v>
                </c:pt>
                <c:pt idx="121" c:formatCode="yyyy\-m\-d">
                  <c:v>45070</c:v>
                </c:pt>
                <c:pt idx="122" c:formatCode="yyyy\-m\-d">
                  <c:v>45069</c:v>
                </c:pt>
                <c:pt idx="123" c:formatCode="yyyy\-m\-d">
                  <c:v>45068</c:v>
                </c:pt>
                <c:pt idx="124" c:formatCode="yyyy\-m\-d">
                  <c:v>45065</c:v>
                </c:pt>
                <c:pt idx="125" c:formatCode="yyyy\-m\-d">
                  <c:v>45064</c:v>
                </c:pt>
                <c:pt idx="126" c:formatCode="yyyy\-m\-d">
                  <c:v>45063</c:v>
                </c:pt>
                <c:pt idx="127" c:formatCode="yyyy\-m\-d">
                  <c:v>45062</c:v>
                </c:pt>
                <c:pt idx="128" c:formatCode="yyyy\-m\-d">
                  <c:v>45061</c:v>
                </c:pt>
                <c:pt idx="129" c:formatCode="yyyy\-m\-d">
                  <c:v>45058</c:v>
                </c:pt>
                <c:pt idx="130" c:formatCode="yyyy\-m\-d">
                  <c:v>45057</c:v>
                </c:pt>
                <c:pt idx="131" c:formatCode="yyyy\-m\-d">
                  <c:v>45056</c:v>
                </c:pt>
                <c:pt idx="132" c:formatCode="yyyy\-m\-d">
                  <c:v>45055</c:v>
                </c:pt>
                <c:pt idx="133" c:formatCode="yyyy\-m\-d">
                  <c:v>45054</c:v>
                </c:pt>
                <c:pt idx="134" c:formatCode="yyyy\-m\-d">
                  <c:v>45052</c:v>
                </c:pt>
                <c:pt idx="135" c:formatCode="yyyy\-m\-d">
                  <c:v>45051</c:v>
                </c:pt>
                <c:pt idx="136" c:formatCode="yyyy\-m\-d">
                  <c:v>45050</c:v>
                </c:pt>
                <c:pt idx="137" c:formatCode="yyyy\-m\-d">
                  <c:v>45044</c:v>
                </c:pt>
                <c:pt idx="138" c:formatCode="yyyy\-m\-d">
                  <c:v>45043</c:v>
                </c:pt>
                <c:pt idx="139" c:formatCode="yyyy\-m\-d">
                  <c:v>45042</c:v>
                </c:pt>
                <c:pt idx="140" c:formatCode="yyyy\-m\-d">
                  <c:v>45041</c:v>
                </c:pt>
                <c:pt idx="141" c:formatCode="yyyy\-m\-d">
                  <c:v>45040</c:v>
                </c:pt>
                <c:pt idx="142" c:formatCode="yyyy\-m\-d">
                  <c:v>45039</c:v>
                </c:pt>
                <c:pt idx="143" c:formatCode="yyyy\-m\-d">
                  <c:v>45037</c:v>
                </c:pt>
                <c:pt idx="144" c:formatCode="yyyy\-m\-d">
                  <c:v>45036</c:v>
                </c:pt>
                <c:pt idx="145" c:formatCode="yyyy\-m\-d">
                  <c:v>45035</c:v>
                </c:pt>
                <c:pt idx="146" c:formatCode="yyyy\-m\-d">
                  <c:v>45034</c:v>
                </c:pt>
                <c:pt idx="147" c:formatCode="yyyy\-m\-d">
                  <c:v>45033</c:v>
                </c:pt>
                <c:pt idx="148" c:formatCode="yyyy\-m\-d">
                  <c:v>45030</c:v>
                </c:pt>
                <c:pt idx="149" c:formatCode="yyyy\-m\-d">
                  <c:v>45029</c:v>
                </c:pt>
                <c:pt idx="150" c:formatCode="yyyy\-m\-d">
                  <c:v>45028</c:v>
                </c:pt>
                <c:pt idx="151" c:formatCode="yyyy\-m\-d">
                  <c:v>45027</c:v>
                </c:pt>
                <c:pt idx="152" c:formatCode="yyyy\-m\-d">
                  <c:v>45026</c:v>
                </c:pt>
                <c:pt idx="153" c:formatCode="yyyy\-m\-d">
                  <c:v>45023</c:v>
                </c:pt>
                <c:pt idx="154" c:formatCode="yyyy\-m\-d">
                  <c:v>45022</c:v>
                </c:pt>
                <c:pt idx="155" c:formatCode="yyyy\-m\-d">
                  <c:v>45020</c:v>
                </c:pt>
                <c:pt idx="156" c:formatCode="yyyy\-m\-d">
                  <c:v>45019</c:v>
                </c:pt>
                <c:pt idx="157" c:formatCode="yyyy\-m\-d">
                  <c:v>45016</c:v>
                </c:pt>
                <c:pt idx="158" c:formatCode="yyyy\-m\-d">
                  <c:v>45015</c:v>
                </c:pt>
                <c:pt idx="159" c:formatCode="yyyy\-m\-d">
                  <c:v>45014</c:v>
                </c:pt>
                <c:pt idx="160" c:formatCode="yyyy\-m\-d">
                  <c:v>45013</c:v>
                </c:pt>
                <c:pt idx="161" c:formatCode="yyyy\-m\-d">
                  <c:v>45012</c:v>
                </c:pt>
                <c:pt idx="162" c:formatCode="yyyy\-m\-d">
                  <c:v>45009</c:v>
                </c:pt>
                <c:pt idx="163" c:formatCode="yyyy\-m\-d">
                  <c:v>45008</c:v>
                </c:pt>
                <c:pt idx="164" c:formatCode="yyyy\-m\-d">
                  <c:v>45007</c:v>
                </c:pt>
                <c:pt idx="165" c:formatCode="yyyy\-m\-d">
                  <c:v>45006</c:v>
                </c:pt>
                <c:pt idx="166" c:formatCode="yyyy\-m\-d">
                  <c:v>45005</c:v>
                </c:pt>
                <c:pt idx="167" c:formatCode="yyyy\-m\-d">
                  <c:v>45002</c:v>
                </c:pt>
                <c:pt idx="168" c:formatCode="yyyy\-m\-d">
                  <c:v>45001</c:v>
                </c:pt>
                <c:pt idx="169" c:formatCode="yyyy\-m\-d">
                  <c:v>45000</c:v>
                </c:pt>
                <c:pt idx="170" c:formatCode="yyyy\-m\-d">
                  <c:v>44999</c:v>
                </c:pt>
                <c:pt idx="171" c:formatCode="yyyy\-m\-d">
                  <c:v>44998</c:v>
                </c:pt>
                <c:pt idx="172" c:formatCode="yyyy\-m\-d">
                  <c:v>44995</c:v>
                </c:pt>
                <c:pt idx="173" c:formatCode="yyyy\-m\-d">
                  <c:v>44994</c:v>
                </c:pt>
                <c:pt idx="174" c:formatCode="yyyy\-m\-d">
                  <c:v>44993</c:v>
                </c:pt>
                <c:pt idx="175" c:formatCode="yyyy\-m\-d">
                  <c:v>44992</c:v>
                </c:pt>
                <c:pt idx="176" c:formatCode="yyyy\-m\-d">
                  <c:v>44991</c:v>
                </c:pt>
                <c:pt idx="177" c:formatCode="yyyy\-m\-d">
                  <c:v>44988</c:v>
                </c:pt>
                <c:pt idx="178" c:formatCode="yyyy\-m\-d">
                  <c:v>44987</c:v>
                </c:pt>
                <c:pt idx="179" c:formatCode="yyyy\-m\-d">
                  <c:v>44986</c:v>
                </c:pt>
                <c:pt idx="180" c:formatCode="yyyy\-m\-d">
                  <c:v>44985</c:v>
                </c:pt>
                <c:pt idx="181" c:formatCode="yyyy\-m\-d">
                  <c:v>44984</c:v>
                </c:pt>
                <c:pt idx="182" c:formatCode="yyyy\-m\-d">
                  <c:v>44981</c:v>
                </c:pt>
                <c:pt idx="183" c:formatCode="yyyy\-m\-d">
                  <c:v>44980</c:v>
                </c:pt>
                <c:pt idx="184" c:formatCode="yyyy\-m\-d">
                  <c:v>44979</c:v>
                </c:pt>
                <c:pt idx="185" c:formatCode="yyyy\-m\-d">
                  <c:v>44978</c:v>
                </c:pt>
                <c:pt idx="186" c:formatCode="yyyy\-m\-d">
                  <c:v>44977</c:v>
                </c:pt>
                <c:pt idx="187" c:formatCode="yyyy\-m\-d">
                  <c:v>44974</c:v>
                </c:pt>
                <c:pt idx="188" c:formatCode="yyyy\-m\-d">
                  <c:v>44973</c:v>
                </c:pt>
                <c:pt idx="189" c:formatCode="yyyy\-m\-d">
                  <c:v>44972</c:v>
                </c:pt>
                <c:pt idx="190" c:formatCode="yyyy\-m\-d">
                  <c:v>44971</c:v>
                </c:pt>
                <c:pt idx="191" c:formatCode="yyyy\-m\-d">
                  <c:v>44970</c:v>
                </c:pt>
                <c:pt idx="192" c:formatCode="yyyy\-m\-d">
                  <c:v>44967</c:v>
                </c:pt>
                <c:pt idx="193" c:formatCode="yyyy\-m\-d">
                  <c:v>44966</c:v>
                </c:pt>
                <c:pt idx="194" c:formatCode="yyyy\-m\-d">
                  <c:v>44965</c:v>
                </c:pt>
                <c:pt idx="195" c:formatCode="yyyy\-m\-d">
                  <c:v>44964</c:v>
                </c:pt>
                <c:pt idx="196" c:formatCode="yyyy\-m\-d">
                  <c:v>44963</c:v>
                </c:pt>
                <c:pt idx="197" c:formatCode="yyyy\-m\-d">
                  <c:v>44960</c:v>
                </c:pt>
                <c:pt idx="198" c:formatCode="yyyy\-m\-d">
                  <c:v>44959</c:v>
                </c:pt>
                <c:pt idx="199" c:formatCode="yyyy\-m\-d">
                  <c:v>44958</c:v>
                </c:pt>
                <c:pt idx="200" c:formatCode="yyyy\-m\-d">
                  <c:v>44957</c:v>
                </c:pt>
                <c:pt idx="201" c:formatCode="yyyy\-m\-d">
                  <c:v>44956</c:v>
                </c:pt>
                <c:pt idx="202" c:formatCode="yyyy\-m\-d">
                  <c:v>44955</c:v>
                </c:pt>
                <c:pt idx="203" c:formatCode="yyyy\-m\-d">
                  <c:v>44954</c:v>
                </c:pt>
                <c:pt idx="204" c:formatCode="yyyy\-m\-d">
                  <c:v>44946</c:v>
                </c:pt>
                <c:pt idx="205" c:formatCode="yyyy\-m\-d">
                  <c:v>44945</c:v>
                </c:pt>
                <c:pt idx="206" c:formatCode="yyyy\-m\-d">
                  <c:v>44944</c:v>
                </c:pt>
                <c:pt idx="207" c:formatCode="yyyy\-m\-d">
                  <c:v>44943</c:v>
                </c:pt>
                <c:pt idx="208" c:formatCode="yyyy\-m\-d">
                  <c:v>44942</c:v>
                </c:pt>
                <c:pt idx="209" c:formatCode="yyyy\-m\-d">
                  <c:v>44939</c:v>
                </c:pt>
                <c:pt idx="210" c:formatCode="yyyy\-m\-d">
                  <c:v>44938</c:v>
                </c:pt>
                <c:pt idx="211" c:formatCode="yyyy\-m\-d">
                  <c:v>44937</c:v>
                </c:pt>
                <c:pt idx="212" c:formatCode="yyyy\-m\-d">
                  <c:v>44936</c:v>
                </c:pt>
                <c:pt idx="213" c:formatCode="yyyy\-m\-d">
                  <c:v>44935</c:v>
                </c:pt>
                <c:pt idx="214" c:formatCode="yyyy\-m\-d">
                  <c:v>44932</c:v>
                </c:pt>
                <c:pt idx="215" c:formatCode="yyyy\-m\-d">
                  <c:v>44931</c:v>
                </c:pt>
                <c:pt idx="216" c:formatCode="yyyy\-m\-d">
                  <c:v>44930</c:v>
                </c:pt>
                <c:pt idx="217" c:formatCode="yyyy\-m\-d">
                  <c:v>44929</c:v>
                </c:pt>
                <c:pt idx="218" c:formatCode="yyyy\-m\-d">
                  <c:v>44925</c:v>
                </c:pt>
                <c:pt idx="219" c:formatCode="yyyy\-m\-d">
                  <c:v>44924</c:v>
                </c:pt>
                <c:pt idx="220" c:formatCode="yyyy\-m\-d">
                  <c:v>44923</c:v>
                </c:pt>
                <c:pt idx="221" c:formatCode="yyyy\-m\-d">
                  <c:v>44922</c:v>
                </c:pt>
                <c:pt idx="222" c:formatCode="yyyy\-m\-d">
                  <c:v>44921</c:v>
                </c:pt>
                <c:pt idx="223" c:formatCode="yyyy\-m\-d">
                  <c:v>44918</c:v>
                </c:pt>
                <c:pt idx="224" c:formatCode="yyyy\-m\-d">
                  <c:v>44917</c:v>
                </c:pt>
                <c:pt idx="225" c:formatCode="yyyy\-m\-d">
                  <c:v>44916</c:v>
                </c:pt>
                <c:pt idx="226" c:formatCode="yyyy\-m\-d">
                  <c:v>44915</c:v>
                </c:pt>
                <c:pt idx="227" c:formatCode="yyyy\-m\-d">
                  <c:v>44914</c:v>
                </c:pt>
                <c:pt idx="228" c:formatCode="yyyy\-m\-d">
                  <c:v>44911</c:v>
                </c:pt>
                <c:pt idx="229" c:formatCode="yyyy\-m\-d">
                  <c:v>44910</c:v>
                </c:pt>
                <c:pt idx="230" c:formatCode="yyyy\-m\-d">
                  <c:v>44909</c:v>
                </c:pt>
                <c:pt idx="231" c:formatCode="yyyy\-m\-d">
                  <c:v>44908</c:v>
                </c:pt>
                <c:pt idx="232" c:formatCode="yyyy\-m\-d">
                  <c:v>44907</c:v>
                </c:pt>
                <c:pt idx="233" c:formatCode="yyyy\-m\-d">
                  <c:v>44904</c:v>
                </c:pt>
                <c:pt idx="234" c:formatCode="yyyy\-m\-d">
                  <c:v>44903</c:v>
                </c:pt>
                <c:pt idx="235" c:formatCode="yyyy\-m\-d">
                  <c:v>44902</c:v>
                </c:pt>
                <c:pt idx="236" c:formatCode="yyyy\-m\-d">
                  <c:v>44901</c:v>
                </c:pt>
                <c:pt idx="237" c:formatCode="yyyy\-m\-d">
                  <c:v>44900</c:v>
                </c:pt>
                <c:pt idx="238" c:formatCode="yyyy\-m\-d">
                  <c:v>44897</c:v>
                </c:pt>
                <c:pt idx="239" c:formatCode="yyyy\-m\-d">
                  <c:v>44896</c:v>
                </c:pt>
                <c:pt idx="240" c:formatCode="yyyy\-m\-d">
                  <c:v>44895</c:v>
                </c:pt>
                <c:pt idx="241" c:formatCode="yyyy\-m\-d">
                  <c:v>44894</c:v>
                </c:pt>
                <c:pt idx="242" c:formatCode="yyyy\-m\-d">
                  <c:v>44893</c:v>
                </c:pt>
                <c:pt idx="243" c:formatCode="yyyy\-m\-d">
                  <c:v>44890</c:v>
                </c:pt>
                <c:pt idx="244" c:formatCode="yyyy\-m\-d">
                  <c:v>44889</c:v>
                </c:pt>
                <c:pt idx="245" c:formatCode="yyyy\-m\-d">
                  <c:v>44888</c:v>
                </c:pt>
                <c:pt idx="246" c:formatCode="yyyy\-m\-d">
                  <c:v>44887</c:v>
                </c:pt>
                <c:pt idx="247" c:formatCode="yyyy\-m\-d">
                  <c:v>44886</c:v>
                </c:pt>
                <c:pt idx="248" c:formatCode="yyyy\-m\-d">
                  <c:v>44883</c:v>
                </c:pt>
                <c:pt idx="249" c:formatCode="yyyy\-m\-d">
                  <c:v>44882</c:v>
                </c:pt>
                <c:pt idx="250" c:formatCode="yyyy\-m\-d">
                  <c:v>44881</c:v>
                </c:pt>
                <c:pt idx="251" c:formatCode="yyyy\-m\-d">
                  <c:v>44880</c:v>
                </c:pt>
                <c:pt idx="252" c:formatCode="yyyy\-m\-d">
                  <c:v>44879</c:v>
                </c:pt>
                <c:pt idx="253" c:formatCode="yyyy\-m\-d">
                  <c:v>44876</c:v>
                </c:pt>
                <c:pt idx="254" c:formatCode="yyyy\-m\-d">
                  <c:v>44875</c:v>
                </c:pt>
                <c:pt idx="255" c:formatCode="yyyy\-m\-d">
                  <c:v>44874</c:v>
                </c:pt>
                <c:pt idx="256" c:formatCode="yyyy\-m\-d">
                  <c:v>44873</c:v>
                </c:pt>
                <c:pt idx="257" c:formatCode="yyyy\-m\-d">
                  <c:v>44872</c:v>
                </c:pt>
                <c:pt idx="258" c:formatCode="yyyy\-m\-d">
                  <c:v>44869</c:v>
                </c:pt>
                <c:pt idx="259" c:formatCode="yyyy\-m\-d">
                  <c:v>44868</c:v>
                </c:pt>
                <c:pt idx="260" c:formatCode="yyyy\-m\-d">
                  <c:v>44867</c:v>
                </c:pt>
                <c:pt idx="261" c:formatCode="yyyy\-m\-d">
                  <c:v>44866</c:v>
                </c:pt>
                <c:pt idx="262" c:formatCode="yyyy\-m\-d">
                  <c:v>44865</c:v>
                </c:pt>
                <c:pt idx="263" c:formatCode="yyyy\-m\-d">
                  <c:v>44862</c:v>
                </c:pt>
                <c:pt idx="264" c:formatCode="yyyy\-m\-d">
                  <c:v>44861</c:v>
                </c:pt>
                <c:pt idx="265" c:formatCode="yyyy\-m\-d">
                  <c:v>44860</c:v>
                </c:pt>
                <c:pt idx="266" c:formatCode="yyyy\-m\-d">
                  <c:v>44859</c:v>
                </c:pt>
                <c:pt idx="267" c:formatCode="yyyy\-m\-d">
                  <c:v>44858</c:v>
                </c:pt>
                <c:pt idx="268" c:formatCode="yyyy\-m\-d">
                  <c:v>44855</c:v>
                </c:pt>
                <c:pt idx="269" c:formatCode="yyyy\-m\-d">
                  <c:v>44854</c:v>
                </c:pt>
                <c:pt idx="270" c:formatCode="yyyy\-m\-d">
                  <c:v>44853</c:v>
                </c:pt>
                <c:pt idx="271" c:formatCode="yyyy\-m\-d">
                  <c:v>44852</c:v>
                </c:pt>
                <c:pt idx="272" c:formatCode="yyyy\-m\-d">
                  <c:v>44851</c:v>
                </c:pt>
                <c:pt idx="273" c:formatCode="yyyy\-m\-d">
                  <c:v>44848</c:v>
                </c:pt>
                <c:pt idx="274" c:formatCode="yyyy\-m\-d">
                  <c:v>44847</c:v>
                </c:pt>
                <c:pt idx="275" c:formatCode="yyyy\-m\-d">
                  <c:v>44846</c:v>
                </c:pt>
                <c:pt idx="276" c:formatCode="yyyy\-m\-d">
                  <c:v>44845</c:v>
                </c:pt>
                <c:pt idx="277" c:formatCode="yyyy\-m\-d">
                  <c:v>44844</c:v>
                </c:pt>
                <c:pt idx="278" c:formatCode="yyyy\-m\-d">
                  <c:v>44843</c:v>
                </c:pt>
                <c:pt idx="279" c:formatCode="yyyy\-m\-d">
                  <c:v>44842</c:v>
                </c:pt>
                <c:pt idx="280" c:formatCode="yyyy\-m\-d">
                  <c:v>44834</c:v>
                </c:pt>
                <c:pt idx="281" c:formatCode="yyyy\-m\-d">
                  <c:v>44833</c:v>
                </c:pt>
                <c:pt idx="282" c:formatCode="yyyy\-m\-d">
                  <c:v>44832</c:v>
                </c:pt>
                <c:pt idx="283" c:formatCode="yyyy\-m\-d">
                  <c:v>44831</c:v>
                </c:pt>
                <c:pt idx="284" c:formatCode="yyyy\-m\-d">
                  <c:v>44830</c:v>
                </c:pt>
                <c:pt idx="285" c:formatCode="yyyy\-m\-d">
                  <c:v>44827</c:v>
                </c:pt>
                <c:pt idx="286" c:formatCode="yyyy\-m\-d">
                  <c:v>44826</c:v>
                </c:pt>
                <c:pt idx="287" c:formatCode="yyyy\-m\-d">
                  <c:v>44825</c:v>
                </c:pt>
                <c:pt idx="288" c:formatCode="yyyy\-m\-d">
                  <c:v>44824</c:v>
                </c:pt>
                <c:pt idx="289" c:formatCode="yyyy\-m\-d">
                  <c:v>44823</c:v>
                </c:pt>
                <c:pt idx="290" c:formatCode="yyyy\-m\-d">
                  <c:v>44820</c:v>
                </c:pt>
                <c:pt idx="291" c:formatCode="yyyy\-m\-d">
                  <c:v>44819</c:v>
                </c:pt>
                <c:pt idx="292" c:formatCode="yyyy\-m\-d">
                  <c:v>44818</c:v>
                </c:pt>
                <c:pt idx="293" c:formatCode="yyyy\-m\-d">
                  <c:v>44817</c:v>
                </c:pt>
                <c:pt idx="294" c:formatCode="yyyy\-m\-d">
                  <c:v>44813</c:v>
                </c:pt>
                <c:pt idx="295" c:formatCode="yyyy\-m\-d">
                  <c:v>44812</c:v>
                </c:pt>
                <c:pt idx="296" c:formatCode="yyyy\-m\-d">
                  <c:v>44811</c:v>
                </c:pt>
                <c:pt idx="297" c:formatCode="yyyy\-m\-d">
                  <c:v>44810</c:v>
                </c:pt>
                <c:pt idx="298" c:formatCode="yyyy\-m\-d">
                  <c:v>44809</c:v>
                </c:pt>
                <c:pt idx="299" c:formatCode="yyyy\-m\-d">
                  <c:v>44806</c:v>
                </c:pt>
                <c:pt idx="300" c:formatCode="yyyy\-m\-d">
                  <c:v>44805</c:v>
                </c:pt>
                <c:pt idx="301" c:formatCode="yyyy\-m\-d">
                  <c:v>44804</c:v>
                </c:pt>
                <c:pt idx="302" c:formatCode="yyyy\-m\-d">
                  <c:v>44803</c:v>
                </c:pt>
                <c:pt idx="303" c:formatCode="yyyy\-m\-d">
                  <c:v>44802</c:v>
                </c:pt>
                <c:pt idx="304" c:formatCode="yyyy\-m\-d">
                  <c:v>44799</c:v>
                </c:pt>
                <c:pt idx="305" c:formatCode="yyyy\-m\-d">
                  <c:v>44798</c:v>
                </c:pt>
                <c:pt idx="306" c:formatCode="yyyy\-m\-d">
                  <c:v>44797</c:v>
                </c:pt>
                <c:pt idx="307" c:formatCode="yyyy\-m\-d">
                  <c:v>44796</c:v>
                </c:pt>
                <c:pt idx="308" c:formatCode="yyyy\-m\-d">
                  <c:v>44795</c:v>
                </c:pt>
                <c:pt idx="309" c:formatCode="yyyy\-m\-d">
                  <c:v>44792</c:v>
                </c:pt>
                <c:pt idx="310" c:formatCode="yyyy\-m\-d">
                  <c:v>44791</c:v>
                </c:pt>
                <c:pt idx="311" c:formatCode="yyyy\-m\-d">
                  <c:v>44790</c:v>
                </c:pt>
                <c:pt idx="312" c:formatCode="yyyy\-m\-d">
                  <c:v>44789</c:v>
                </c:pt>
                <c:pt idx="313" c:formatCode="yyyy\-m\-d">
                  <c:v>44788</c:v>
                </c:pt>
                <c:pt idx="314" c:formatCode="yyyy\-m\-d">
                  <c:v>44785</c:v>
                </c:pt>
                <c:pt idx="315" c:formatCode="yyyy\-m\-d">
                  <c:v>44784</c:v>
                </c:pt>
                <c:pt idx="316" c:formatCode="yyyy\-m\-d">
                  <c:v>44783</c:v>
                </c:pt>
                <c:pt idx="317" c:formatCode="yyyy\-m\-d">
                  <c:v>44782</c:v>
                </c:pt>
                <c:pt idx="318" c:formatCode="yyyy\-m\-d">
                  <c:v>44781</c:v>
                </c:pt>
                <c:pt idx="319" c:formatCode="yyyy\-m\-d">
                  <c:v>44778</c:v>
                </c:pt>
                <c:pt idx="320" c:formatCode="yyyy\-m\-d">
                  <c:v>44777</c:v>
                </c:pt>
                <c:pt idx="321" c:formatCode="yyyy\-m\-d">
                  <c:v>44776</c:v>
                </c:pt>
                <c:pt idx="322" c:formatCode="yyyy\-m\-d">
                  <c:v>44775</c:v>
                </c:pt>
                <c:pt idx="323" c:formatCode="yyyy\-m\-d">
                  <c:v>44774</c:v>
                </c:pt>
                <c:pt idx="324" c:formatCode="yyyy\-m\-d">
                  <c:v>44771</c:v>
                </c:pt>
                <c:pt idx="325" c:formatCode="yyyy\-m\-d">
                  <c:v>44770</c:v>
                </c:pt>
                <c:pt idx="326" c:formatCode="yyyy\-m\-d">
                  <c:v>44769</c:v>
                </c:pt>
                <c:pt idx="327" c:formatCode="yyyy\-m\-d">
                  <c:v>44768</c:v>
                </c:pt>
                <c:pt idx="328" c:formatCode="yyyy\-m\-d">
                  <c:v>44767</c:v>
                </c:pt>
                <c:pt idx="329" c:formatCode="yyyy\-m\-d">
                  <c:v>44764</c:v>
                </c:pt>
                <c:pt idx="330" c:formatCode="yyyy\-m\-d">
                  <c:v>44763</c:v>
                </c:pt>
                <c:pt idx="331" c:formatCode="yyyy\-m\-d">
                  <c:v>44762</c:v>
                </c:pt>
                <c:pt idx="332" c:formatCode="yyyy\-m\-d">
                  <c:v>44761</c:v>
                </c:pt>
                <c:pt idx="333" c:formatCode="yyyy\-m\-d">
                  <c:v>44760</c:v>
                </c:pt>
                <c:pt idx="334" c:formatCode="yyyy\-m\-d">
                  <c:v>44757</c:v>
                </c:pt>
                <c:pt idx="335" c:formatCode="yyyy\-m\-d">
                  <c:v>44756</c:v>
                </c:pt>
                <c:pt idx="336" c:formatCode="yyyy\-m\-d">
                  <c:v>44755</c:v>
                </c:pt>
                <c:pt idx="337" c:formatCode="yyyy\-m\-d">
                  <c:v>44754</c:v>
                </c:pt>
                <c:pt idx="338" c:formatCode="yyyy\-m\-d">
                  <c:v>44753</c:v>
                </c:pt>
                <c:pt idx="339" c:formatCode="yyyy\-m\-d">
                  <c:v>44750</c:v>
                </c:pt>
                <c:pt idx="340" c:formatCode="yyyy\-m\-d">
                  <c:v>44749</c:v>
                </c:pt>
                <c:pt idx="341" c:formatCode="yyyy\-m\-d">
                  <c:v>44748</c:v>
                </c:pt>
                <c:pt idx="342" c:formatCode="yyyy\-m\-d">
                  <c:v>44747</c:v>
                </c:pt>
                <c:pt idx="343" c:formatCode="yyyy\-m\-d">
                  <c:v>44746</c:v>
                </c:pt>
                <c:pt idx="344" c:formatCode="yyyy\-m\-d">
                  <c:v>44743</c:v>
                </c:pt>
                <c:pt idx="345" c:formatCode="yyyy\-m\-d">
                  <c:v>44742</c:v>
                </c:pt>
                <c:pt idx="346" c:formatCode="yyyy\-m\-d">
                  <c:v>44741</c:v>
                </c:pt>
                <c:pt idx="347" c:formatCode="yyyy\-m\-d">
                  <c:v>44740</c:v>
                </c:pt>
                <c:pt idx="348" c:formatCode="yyyy\-m\-d">
                  <c:v>44739</c:v>
                </c:pt>
                <c:pt idx="349" c:formatCode="yyyy\-m\-d">
                  <c:v>44736</c:v>
                </c:pt>
                <c:pt idx="350" c:formatCode="yyyy\-m\-d">
                  <c:v>44735</c:v>
                </c:pt>
                <c:pt idx="351" c:formatCode="yyyy\-m\-d">
                  <c:v>44734</c:v>
                </c:pt>
                <c:pt idx="352" c:formatCode="yyyy\-m\-d">
                  <c:v>44733</c:v>
                </c:pt>
                <c:pt idx="353" c:formatCode="yyyy\-m\-d">
                  <c:v>44732</c:v>
                </c:pt>
                <c:pt idx="354" c:formatCode="yyyy\-m\-d">
                  <c:v>44729</c:v>
                </c:pt>
                <c:pt idx="355" c:formatCode="yyyy\-m\-d">
                  <c:v>44728</c:v>
                </c:pt>
                <c:pt idx="356" c:formatCode="yyyy\-m\-d">
                  <c:v>44727</c:v>
                </c:pt>
                <c:pt idx="357" c:formatCode="yyyy\-m\-d">
                  <c:v>44726</c:v>
                </c:pt>
                <c:pt idx="358" c:formatCode="yyyy\-m\-d">
                  <c:v>44725</c:v>
                </c:pt>
                <c:pt idx="359" c:formatCode="yyyy\-m\-d">
                  <c:v>44722</c:v>
                </c:pt>
                <c:pt idx="360" c:formatCode="yyyy\-m\-d">
                  <c:v>44721</c:v>
                </c:pt>
                <c:pt idx="361" c:formatCode="yyyy\-m\-d">
                  <c:v>44720</c:v>
                </c:pt>
                <c:pt idx="362" c:formatCode="yyyy\-m\-d">
                  <c:v>44719</c:v>
                </c:pt>
                <c:pt idx="363" c:formatCode="yyyy\-m\-d">
                  <c:v>44718</c:v>
                </c:pt>
                <c:pt idx="364" c:formatCode="yyyy\-m\-d">
                  <c:v>44714</c:v>
                </c:pt>
                <c:pt idx="365" c:formatCode="yyyy\-m\-d">
                  <c:v>44713</c:v>
                </c:pt>
                <c:pt idx="366" c:formatCode="yyyy\-m\-d">
                  <c:v>44712</c:v>
                </c:pt>
                <c:pt idx="367" c:formatCode="yyyy\-m\-d">
                  <c:v>44711</c:v>
                </c:pt>
                <c:pt idx="368" c:formatCode="yyyy\-m\-d">
                  <c:v>44708</c:v>
                </c:pt>
                <c:pt idx="369" c:formatCode="yyyy\-m\-d">
                  <c:v>44707</c:v>
                </c:pt>
                <c:pt idx="370" c:formatCode="yyyy\-m\-d">
                  <c:v>44706</c:v>
                </c:pt>
                <c:pt idx="371" c:formatCode="yyyy\-m\-d">
                  <c:v>44705</c:v>
                </c:pt>
                <c:pt idx="372" c:formatCode="yyyy\-m\-d">
                  <c:v>44704</c:v>
                </c:pt>
                <c:pt idx="373" c:formatCode="yyyy\-m\-d">
                  <c:v>44701</c:v>
                </c:pt>
                <c:pt idx="374" c:formatCode="yyyy\-m\-d">
                  <c:v>44700</c:v>
                </c:pt>
                <c:pt idx="375" c:formatCode="yyyy\-m\-d">
                  <c:v>44699</c:v>
                </c:pt>
                <c:pt idx="376" c:formatCode="yyyy\-m\-d">
                  <c:v>44698</c:v>
                </c:pt>
                <c:pt idx="377" c:formatCode="yyyy\-m\-d">
                  <c:v>44697</c:v>
                </c:pt>
                <c:pt idx="378" c:formatCode="yyyy\-m\-d">
                  <c:v>44694</c:v>
                </c:pt>
                <c:pt idx="379" c:formatCode="yyyy\-m\-d">
                  <c:v>44693</c:v>
                </c:pt>
                <c:pt idx="380" c:formatCode="yyyy\-m\-d">
                  <c:v>44692</c:v>
                </c:pt>
                <c:pt idx="381" c:formatCode="yyyy\-m\-d">
                  <c:v>44691</c:v>
                </c:pt>
                <c:pt idx="382" c:formatCode="yyyy\-m\-d">
                  <c:v>44690</c:v>
                </c:pt>
                <c:pt idx="383" c:formatCode="yyyy\-m\-d">
                  <c:v>44688</c:v>
                </c:pt>
                <c:pt idx="384" c:formatCode="yyyy\-m\-d">
                  <c:v>44687</c:v>
                </c:pt>
                <c:pt idx="385" c:formatCode="yyyy\-m\-d">
                  <c:v>44686</c:v>
                </c:pt>
                <c:pt idx="386" c:formatCode="yyyy\-m\-d">
                  <c:v>44680</c:v>
                </c:pt>
                <c:pt idx="387" c:formatCode="yyyy\-m\-d">
                  <c:v>44679</c:v>
                </c:pt>
                <c:pt idx="388" c:formatCode="yyyy\-m\-d">
                  <c:v>44678</c:v>
                </c:pt>
                <c:pt idx="389" c:formatCode="yyyy\-m\-d">
                  <c:v>44677</c:v>
                </c:pt>
                <c:pt idx="390" c:formatCode="yyyy\-m\-d">
                  <c:v>44676</c:v>
                </c:pt>
                <c:pt idx="391" c:formatCode="yyyy\-m\-d">
                  <c:v>44675</c:v>
                </c:pt>
                <c:pt idx="392" c:formatCode="yyyy\-m\-d">
                  <c:v>44673</c:v>
                </c:pt>
                <c:pt idx="393" c:formatCode="yyyy\-m\-d">
                  <c:v>44672</c:v>
                </c:pt>
                <c:pt idx="394" c:formatCode="yyyy\-m\-d">
                  <c:v>44671</c:v>
                </c:pt>
                <c:pt idx="395" c:formatCode="yyyy\-m\-d">
                  <c:v>44670</c:v>
                </c:pt>
                <c:pt idx="396" c:formatCode="yyyy\-m\-d">
                  <c:v>44669</c:v>
                </c:pt>
                <c:pt idx="397" c:formatCode="yyyy\-m\-d">
                  <c:v>44666</c:v>
                </c:pt>
                <c:pt idx="398" c:formatCode="yyyy\-m\-d">
                  <c:v>44665</c:v>
                </c:pt>
                <c:pt idx="399" c:formatCode="yyyy\-m\-d">
                  <c:v>44664</c:v>
                </c:pt>
                <c:pt idx="400" c:formatCode="yyyy\-m\-d">
                  <c:v>44663</c:v>
                </c:pt>
                <c:pt idx="401" c:formatCode="yyyy\-m\-d">
                  <c:v>44662</c:v>
                </c:pt>
                <c:pt idx="402" c:formatCode="yyyy\-m\-d">
                  <c:v>44659</c:v>
                </c:pt>
                <c:pt idx="403" c:formatCode="yyyy\-m\-d">
                  <c:v>44658</c:v>
                </c:pt>
                <c:pt idx="404" c:formatCode="yyyy\-m\-d">
                  <c:v>44657</c:v>
                </c:pt>
                <c:pt idx="405" c:formatCode="yyyy\-m\-d">
                  <c:v>44653</c:v>
                </c:pt>
                <c:pt idx="406" c:formatCode="yyyy\-m\-d">
                  <c:v>44652</c:v>
                </c:pt>
                <c:pt idx="407" c:formatCode="yyyy\-m\-d">
                  <c:v>44651</c:v>
                </c:pt>
                <c:pt idx="408" c:formatCode="yyyy\-m\-d">
                  <c:v>44650</c:v>
                </c:pt>
                <c:pt idx="409" c:formatCode="yyyy\-m\-d">
                  <c:v>44649</c:v>
                </c:pt>
                <c:pt idx="410" c:formatCode="yyyy\-m\-d">
                  <c:v>44648</c:v>
                </c:pt>
                <c:pt idx="411" c:formatCode="yyyy\-m\-d">
                  <c:v>44645</c:v>
                </c:pt>
                <c:pt idx="412" c:formatCode="yyyy\-m\-d">
                  <c:v>44644</c:v>
                </c:pt>
                <c:pt idx="413" c:formatCode="yyyy\-m\-d">
                  <c:v>44643</c:v>
                </c:pt>
                <c:pt idx="414" c:formatCode="yyyy\-m\-d">
                  <c:v>44642</c:v>
                </c:pt>
                <c:pt idx="415" c:formatCode="yyyy\-m\-d">
                  <c:v>44641</c:v>
                </c:pt>
                <c:pt idx="416" c:formatCode="yyyy\-m\-d">
                  <c:v>44638</c:v>
                </c:pt>
                <c:pt idx="417" c:formatCode="yyyy\-m\-d">
                  <c:v>44637</c:v>
                </c:pt>
                <c:pt idx="418" c:formatCode="yyyy\-m\-d">
                  <c:v>44636</c:v>
                </c:pt>
                <c:pt idx="419" c:formatCode="yyyy\-m\-d">
                  <c:v>44635</c:v>
                </c:pt>
                <c:pt idx="420" c:formatCode="yyyy\-m\-d">
                  <c:v>44634</c:v>
                </c:pt>
                <c:pt idx="421" c:formatCode="yyyy\-m\-d">
                  <c:v>44631</c:v>
                </c:pt>
                <c:pt idx="422" c:formatCode="yyyy\-m\-d">
                  <c:v>44630</c:v>
                </c:pt>
                <c:pt idx="423" c:formatCode="yyyy\-m\-d">
                  <c:v>44629</c:v>
                </c:pt>
                <c:pt idx="424" c:formatCode="yyyy\-m\-d">
                  <c:v>44628</c:v>
                </c:pt>
                <c:pt idx="425" c:formatCode="yyyy\-m\-d">
                  <c:v>44627</c:v>
                </c:pt>
                <c:pt idx="426" c:formatCode="yyyy\-m\-d">
                  <c:v>44624</c:v>
                </c:pt>
                <c:pt idx="427" c:formatCode="yyyy\-m\-d">
                  <c:v>44623</c:v>
                </c:pt>
                <c:pt idx="428" c:formatCode="yyyy\-m\-d">
                  <c:v>44622</c:v>
                </c:pt>
                <c:pt idx="429" c:formatCode="yyyy\-m\-d">
                  <c:v>44621</c:v>
                </c:pt>
                <c:pt idx="430" c:formatCode="yyyy\-m\-d">
                  <c:v>44620</c:v>
                </c:pt>
                <c:pt idx="431" c:formatCode="yyyy\-m\-d">
                  <c:v>44617</c:v>
                </c:pt>
                <c:pt idx="432" c:formatCode="yyyy\-m\-d">
                  <c:v>44616</c:v>
                </c:pt>
                <c:pt idx="433" c:formatCode="yyyy\-m\-d">
                  <c:v>44615</c:v>
                </c:pt>
                <c:pt idx="434" c:formatCode="yyyy\-m\-d">
                  <c:v>44614</c:v>
                </c:pt>
                <c:pt idx="435" c:formatCode="yyyy\-m\-d">
                  <c:v>44613</c:v>
                </c:pt>
                <c:pt idx="436" c:formatCode="yyyy\-m\-d">
                  <c:v>44610</c:v>
                </c:pt>
                <c:pt idx="437" c:formatCode="yyyy\-m\-d">
                  <c:v>44609</c:v>
                </c:pt>
                <c:pt idx="438" c:formatCode="yyyy\-m\-d">
                  <c:v>44608</c:v>
                </c:pt>
                <c:pt idx="439" c:formatCode="yyyy\-m\-d">
                  <c:v>44607</c:v>
                </c:pt>
                <c:pt idx="440" c:formatCode="yyyy\-m\-d">
                  <c:v>44606</c:v>
                </c:pt>
                <c:pt idx="441" c:formatCode="yyyy\-m\-d">
                  <c:v>44603</c:v>
                </c:pt>
                <c:pt idx="442" c:formatCode="yyyy\-m\-d">
                  <c:v>44602</c:v>
                </c:pt>
                <c:pt idx="443" c:formatCode="yyyy\-m\-d">
                  <c:v>44601</c:v>
                </c:pt>
                <c:pt idx="444" c:formatCode="yyyy\-m\-d">
                  <c:v>44600</c:v>
                </c:pt>
                <c:pt idx="445" c:formatCode="yyyy\-m\-d">
                  <c:v>44599</c:v>
                </c:pt>
                <c:pt idx="446" c:formatCode="yyyy\-m\-d">
                  <c:v>44591</c:v>
                </c:pt>
                <c:pt idx="447" c:formatCode="yyyy\-m\-d">
                  <c:v>44590</c:v>
                </c:pt>
                <c:pt idx="448" c:formatCode="yyyy\-m\-d">
                  <c:v>44589</c:v>
                </c:pt>
                <c:pt idx="449" c:formatCode="yyyy\-m\-d">
                  <c:v>44588</c:v>
                </c:pt>
                <c:pt idx="450" c:formatCode="yyyy\-m\-d">
                  <c:v>44587</c:v>
                </c:pt>
                <c:pt idx="451" c:formatCode="yyyy\-m\-d">
                  <c:v>44586</c:v>
                </c:pt>
                <c:pt idx="452" c:formatCode="yyyy\-m\-d">
                  <c:v>44585</c:v>
                </c:pt>
                <c:pt idx="453" c:formatCode="yyyy\-m\-d">
                  <c:v>44582</c:v>
                </c:pt>
                <c:pt idx="454" c:formatCode="yyyy\-m\-d">
                  <c:v>44581</c:v>
                </c:pt>
                <c:pt idx="455" c:formatCode="yyyy\-m\-d">
                  <c:v>44580</c:v>
                </c:pt>
                <c:pt idx="456" c:formatCode="yyyy\-m\-d">
                  <c:v>44579</c:v>
                </c:pt>
                <c:pt idx="457" c:formatCode="yyyy\-m\-d">
                  <c:v>44578</c:v>
                </c:pt>
                <c:pt idx="458" c:formatCode="yyyy\-m\-d">
                  <c:v>44575</c:v>
                </c:pt>
                <c:pt idx="459" c:formatCode="yyyy\-m\-d">
                  <c:v>44574</c:v>
                </c:pt>
                <c:pt idx="460" c:formatCode="yyyy\-m\-d">
                  <c:v>44573</c:v>
                </c:pt>
                <c:pt idx="461" c:formatCode="yyyy\-m\-d">
                  <c:v>44572</c:v>
                </c:pt>
                <c:pt idx="462" c:formatCode="yyyy\-m\-d">
                  <c:v>44571</c:v>
                </c:pt>
                <c:pt idx="463" c:formatCode="yyyy\-m\-d">
                  <c:v>44568</c:v>
                </c:pt>
                <c:pt idx="464" c:formatCode="yyyy\-m\-d">
                  <c:v>44567</c:v>
                </c:pt>
                <c:pt idx="465" c:formatCode="yyyy\-m\-d">
                  <c:v>44566</c:v>
                </c:pt>
                <c:pt idx="466" c:formatCode="yyyy\-m\-d">
                  <c:v>44565</c:v>
                </c:pt>
                <c:pt idx="467" c:formatCode="yyyy\-m\-d">
                  <c:v>44561</c:v>
                </c:pt>
                <c:pt idx="468" c:formatCode="yyyy\-m\-d">
                  <c:v>44560</c:v>
                </c:pt>
                <c:pt idx="469" c:formatCode="yyyy\-m\-d">
                  <c:v>44559</c:v>
                </c:pt>
                <c:pt idx="470" c:formatCode="yyyy\-m\-d">
                  <c:v>44558</c:v>
                </c:pt>
                <c:pt idx="471" c:formatCode="yyyy\-m\-d">
                  <c:v>44557</c:v>
                </c:pt>
                <c:pt idx="472" c:formatCode="yyyy\-m\-d">
                  <c:v>44554</c:v>
                </c:pt>
                <c:pt idx="473" c:formatCode="yyyy\-m\-d">
                  <c:v>44553</c:v>
                </c:pt>
                <c:pt idx="474" c:formatCode="yyyy\-m\-d">
                  <c:v>44552</c:v>
                </c:pt>
                <c:pt idx="475" c:formatCode="yyyy\-m\-d">
                  <c:v>44551</c:v>
                </c:pt>
                <c:pt idx="476" c:formatCode="yyyy\-m\-d">
                  <c:v>44550</c:v>
                </c:pt>
                <c:pt idx="477" c:formatCode="yyyy\-m\-d">
                  <c:v>44547</c:v>
                </c:pt>
                <c:pt idx="478" c:formatCode="yyyy\-m\-d">
                  <c:v>44546</c:v>
                </c:pt>
                <c:pt idx="479" c:formatCode="yyyy\-m\-d">
                  <c:v>44545</c:v>
                </c:pt>
                <c:pt idx="480" c:formatCode="yyyy\-m\-d">
                  <c:v>44544</c:v>
                </c:pt>
                <c:pt idx="481" c:formatCode="yyyy\-m\-d">
                  <c:v>44543</c:v>
                </c:pt>
                <c:pt idx="482" c:formatCode="yyyy\-m\-d">
                  <c:v>44540</c:v>
                </c:pt>
                <c:pt idx="483" c:formatCode="yyyy\-m\-d">
                  <c:v>44539</c:v>
                </c:pt>
                <c:pt idx="484" c:formatCode="yyyy\-m\-d">
                  <c:v>44538</c:v>
                </c:pt>
                <c:pt idx="485" c:formatCode="yyyy\-m\-d">
                  <c:v>44537</c:v>
                </c:pt>
                <c:pt idx="486" c:formatCode="yyyy\-m\-d">
                  <c:v>44536</c:v>
                </c:pt>
                <c:pt idx="487" c:formatCode="yyyy\-m\-d">
                  <c:v>44533</c:v>
                </c:pt>
                <c:pt idx="488" c:formatCode="yyyy\-m\-d">
                  <c:v>44532</c:v>
                </c:pt>
                <c:pt idx="489" c:formatCode="yyyy\-m\-d">
                  <c:v>44531</c:v>
                </c:pt>
                <c:pt idx="490" c:formatCode="yyyy\-m\-d">
                  <c:v>44530</c:v>
                </c:pt>
                <c:pt idx="491" c:formatCode="yyyy\-m\-d">
                  <c:v>44529</c:v>
                </c:pt>
                <c:pt idx="492" c:formatCode="yyyy\-m\-d">
                  <c:v>44526</c:v>
                </c:pt>
                <c:pt idx="493" c:formatCode="yyyy\-m\-d">
                  <c:v>44525</c:v>
                </c:pt>
                <c:pt idx="494" c:formatCode="yyyy\-m\-d">
                  <c:v>44524</c:v>
                </c:pt>
                <c:pt idx="495" c:formatCode="yyyy\-m\-d">
                  <c:v>44523</c:v>
                </c:pt>
                <c:pt idx="496" c:formatCode="yyyy\-m\-d">
                  <c:v>44522</c:v>
                </c:pt>
                <c:pt idx="497" c:formatCode="yyyy\-m\-d">
                  <c:v>44519</c:v>
                </c:pt>
                <c:pt idx="498" c:formatCode="yyyy\-m\-d">
                  <c:v>44518</c:v>
                </c:pt>
                <c:pt idx="499" c:formatCode="yyyy\-m\-d">
                  <c:v>44517</c:v>
                </c:pt>
                <c:pt idx="500" c:formatCode="yyyy\-m\-d">
                  <c:v>44516</c:v>
                </c:pt>
                <c:pt idx="501" c:formatCode="yyyy\-m\-d">
                  <c:v>44515</c:v>
                </c:pt>
                <c:pt idx="502" c:formatCode="yyyy\-m\-d">
                  <c:v>44512</c:v>
                </c:pt>
                <c:pt idx="503" c:formatCode="yyyy\-m\-d">
                  <c:v>44511</c:v>
                </c:pt>
                <c:pt idx="504" c:formatCode="yyyy\-m\-d">
                  <c:v>44510</c:v>
                </c:pt>
                <c:pt idx="505" c:formatCode="yyyy\-m\-d">
                  <c:v>44509</c:v>
                </c:pt>
                <c:pt idx="506" c:formatCode="yyyy\-m\-d">
                  <c:v>44508</c:v>
                </c:pt>
                <c:pt idx="507" c:formatCode="yyyy\-m\-d">
                  <c:v>44505</c:v>
                </c:pt>
                <c:pt idx="508" c:formatCode="yyyy\-m\-d">
                  <c:v>44504</c:v>
                </c:pt>
                <c:pt idx="509" c:formatCode="yyyy\-m\-d">
                  <c:v>44503</c:v>
                </c:pt>
                <c:pt idx="510" c:formatCode="yyyy\-m\-d">
                  <c:v>44502</c:v>
                </c:pt>
                <c:pt idx="511" c:formatCode="yyyy\-m\-d">
                  <c:v>44501</c:v>
                </c:pt>
                <c:pt idx="512" c:formatCode="yyyy\-m\-d">
                  <c:v>44498</c:v>
                </c:pt>
                <c:pt idx="513" c:formatCode="yyyy\-m\-d">
                  <c:v>44497</c:v>
                </c:pt>
                <c:pt idx="514" c:formatCode="yyyy\-m\-d">
                  <c:v>44496</c:v>
                </c:pt>
                <c:pt idx="515" c:formatCode="yyyy\-m\-d">
                  <c:v>44495</c:v>
                </c:pt>
                <c:pt idx="516" c:formatCode="yyyy\-m\-d">
                  <c:v>44494</c:v>
                </c:pt>
                <c:pt idx="517" c:formatCode="yyyy\-m\-d">
                  <c:v>44491</c:v>
                </c:pt>
                <c:pt idx="518" c:formatCode="yyyy\-m\-d">
                  <c:v>44490</c:v>
                </c:pt>
                <c:pt idx="519" c:formatCode="yyyy\-m\-d">
                  <c:v>44489</c:v>
                </c:pt>
                <c:pt idx="520" c:formatCode="yyyy\-m\-d">
                  <c:v>44488</c:v>
                </c:pt>
                <c:pt idx="521" c:formatCode="yyyy\-m\-d">
                  <c:v>44487</c:v>
                </c:pt>
                <c:pt idx="522" c:formatCode="yyyy\-m\-d">
                  <c:v>44484</c:v>
                </c:pt>
                <c:pt idx="523" c:formatCode="yyyy\-m\-d">
                  <c:v>44483</c:v>
                </c:pt>
                <c:pt idx="524" c:formatCode="yyyy\-m\-d">
                  <c:v>44482</c:v>
                </c:pt>
                <c:pt idx="525" c:formatCode="yyyy\-m\-d">
                  <c:v>44481</c:v>
                </c:pt>
                <c:pt idx="526" c:formatCode="yyyy\-m\-d">
                  <c:v>44480</c:v>
                </c:pt>
                <c:pt idx="527" c:formatCode="yyyy\-m\-d">
                  <c:v>44478</c:v>
                </c:pt>
                <c:pt idx="528" c:formatCode="yyyy\-m\-d">
                  <c:v>44477</c:v>
                </c:pt>
                <c:pt idx="529" c:formatCode="yyyy\-m\-d">
                  <c:v>44469</c:v>
                </c:pt>
                <c:pt idx="530" c:formatCode="yyyy\-m\-d">
                  <c:v>44468</c:v>
                </c:pt>
                <c:pt idx="531" c:formatCode="yyyy\-m\-d">
                  <c:v>44467</c:v>
                </c:pt>
                <c:pt idx="532" c:formatCode="yyyy\-m\-d">
                  <c:v>44466</c:v>
                </c:pt>
                <c:pt idx="533" c:formatCode="yyyy\-m\-d">
                  <c:v>44465</c:v>
                </c:pt>
                <c:pt idx="534" c:formatCode="yyyy\-m\-d">
                  <c:v>44463</c:v>
                </c:pt>
                <c:pt idx="535" c:formatCode="yyyy\-m\-d">
                  <c:v>44462</c:v>
                </c:pt>
                <c:pt idx="536" c:formatCode="yyyy\-m\-d">
                  <c:v>44461</c:v>
                </c:pt>
                <c:pt idx="537" c:formatCode="yyyy\-m\-d">
                  <c:v>44457</c:v>
                </c:pt>
                <c:pt idx="538" c:formatCode="yyyy\-m\-d">
                  <c:v>44456</c:v>
                </c:pt>
                <c:pt idx="539" c:formatCode="yyyy\-m\-d">
                  <c:v>44455</c:v>
                </c:pt>
                <c:pt idx="540" c:formatCode="yyyy\-m\-d">
                  <c:v>44454</c:v>
                </c:pt>
                <c:pt idx="541" c:formatCode="yyyy\-m\-d">
                  <c:v>44453</c:v>
                </c:pt>
                <c:pt idx="542" c:formatCode="yyyy\-m\-d">
                  <c:v>44452</c:v>
                </c:pt>
                <c:pt idx="543" c:formatCode="yyyy\-m\-d">
                  <c:v>44449</c:v>
                </c:pt>
                <c:pt idx="544" c:formatCode="yyyy\-m\-d">
                  <c:v>44448</c:v>
                </c:pt>
                <c:pt idx="545" c:formatCode="yyyy\-m\-d">
                  <c:v>44447</c:v>
                </c:pt>
                <c:pt idx="546" c:formatCode="yyyy\-m\-d">
                  <c:v>44446</c:v>
                </c:pt>
                <c:pt idx="547" c:formatCode="yyyy\-m\-d">
                  <c:v>44445</c:v>
                </c:pt>
                <c:pt idx="548" c:formatCode="yyyy\-m\-d">
                  <c:v>44442</c:v>
                </c:pt>
                <c:pt idx="549" c:formatCode="yyyy\-m\-d">
                  <c:v>44441</c:v>
                </c:pt>
                <c:pt idx="550" c:formatCode="yyyy\-m\-d">
                  <c:v>44440</c:v>
                </c:pt>
                <c:pt idx="551" c:formatCode="yyyy\-m\-d">
                  <c:v>44439</c:v>
                </c:pt>
                <c:pt idx="552" c:formatCode="yyyy\-m\-d">
                  <c:v>44438</c:v>
                </c:pt>
                <c:pt idx="553" c:formatCode="yyyy\-m\-d">
                  <c:v>44435</c:v>
                </c:pt>
                <c:pt idx="554" c:formatCode="yyyy\-m\-d">
                  <c:v>44434</c:v>
                </c:pt>
                <c:pt idx="555" c:formatCode="yyyy\-m\-d">
                  <c:v>44433</c:v>
                </c:pt>
                <c:pt idx="556" c:formatCode="yyyy\-m\-d">
                  <c:v>44432</c:v>
                </c:pt>
                <c:pt idx="557" c:formatCode="yyyy\-m\-d">
                  <c:v>44431</c:v>
                </c:pt>
                <c:pt idx="558" c:formatCode="yyyy\-m\-d">
                  <c:v>44428</c:v>
                </c:pt>
                <c:pt idx="559" c:formatCode="yyyy\-m\-d">
                  <c:v>44427</c:v>
                </c:pt>
                <c:pt idx="560" c:formatCode="yyyy\-m\-d">
                  <c:v>44426</c:v>
                </c:pt>
                <c:pt idx="561" c:formatCode="yyyy\-m\-d">
                  <c:v>44425</c:v>
                </c:pt>
                <c:pt idx="562" c:formatCode="yyyy\-m\-d">
                  <c:v>44424</c:v>
                </c:pt>
                <c:pt idx="563" c:formatCode="yyyy\-m\-d">
                  <c:v>44421</c:v>
                </c:pt>
                <c:pt idx="564" c:formatCode="yyyy\-m\-d">
                  <c:v>44420</c:v>
                </c:pt>
                <c:pt idx="565" c:formatCode="yyyy\-m\-d">
                  <c:v>44419</c:v>
                </c:pt>
                <c:pt idx="566" c:formatCode="yyyy\-m\-d">
                  <c:v>44418</c:v>
                </c:pt>
                <c:pt idx="567" c:formatCode="yyyy\-m\-d">
                  <c:v>44417</c:v>
                </c:pt>
                <c:pt idx="568" c:formatCode="yyyy\-m\-d">
                  <c:v>44414</c:v>
                </c:pt>
                <c:pt idx="569" c:formatCode="yyyy\-m\-d">
                  <c:v>44413</c:v>
                </c:pt>
                <c:pt idx="570" c:formatCode="yyyy\-m\-d">
                  <c:v>44412</c:v>
                </c:pt>
                <c:pt idx="571" c:formatCode="yyyy\-m\-d">
                  <c:v>44411</c:v>
                </c:pt>
                <c:pt idx="572" c:formatCode="yyyy\-m\-d">
                  <c:v>44410</c:v>
                </c:pt>
                <c:pt idx="573" c:formatCode="yyyy\-m\-d">
                  <c:v>44407</c:v>
                </c:pt>
                <c:pt idx="574" c:formatCode="yyyy\-m\-d">
                  <c:v>44406</c:v>
                </c:pt>
                <c:pt idx="575" c:formatCode="yyyy\-m\-d">
                  <c:v>44405</c:v>
                </c:pt>
                <c:pt idx="576" c:formatCode="yyyy\-m\-d">
                  <c:v>44404</c:v>
                </c:pt>
                <c:pt idx="577" c:formatCode="yyyy\-m\-d">
                  <c:v>44403</c:v>
                </c:pt>
                <c:pt idx="578" c:formatCode="yyyy\-m\-d">
                  <c:v>44400</c:v>
                </c:pt>
                <c:pt idx="579" c:formatCode="yyyy\-m\-d">
                  <c:v>44399</c:v>
                </c:pt>
                <c:pt idx="580" c:formatCode="yyyy\-m\-d">
                  <c:v>44398</c:v>
                </c:pt>
                <c:pt idx="581" c:formatCode="yyyy\-m\-d">
                  <c:v>44397</c:v>
                </c:pt>
                <c:pt idx="582" c:formatCode="yyyy\-m\-d">
                  <c:v>44396</c:v>
                </c:pt>
                <c:pt idx="583" c:formatCode="yyyy\-m\-d">
                  <c:v>44393</c:v>
                </c:pt>
                <c:pt idx="584" c:formatCode="yyyy\-m\-d">
                  <c:v>44392</c:v>
                </c:pt>
                <c:pt idx="585" c:formatCode="yyyy\-m\-d">
                  <c:v>44391</c:v>
                </c:pt>
                <c:pt idx="586" c:formatCode="yyyy\-m\-d">
                  <c:v>44390</c:v>
                </c:pt>
                <c:pt idx="587" c:formatCode="yyyy\-m\-d">
                  <c:v>44389</c:v>
                </c:pt>
                <c:pt idx="588" c:formatCode="yyyy\-m\-d">
                  <c:v>44386</c:v>
                </c:pt>
                <c:pt idx="589" c:formatCode="yyyy\-m\-d">
                  <c:v>44385</c:v>
                </c:pt>
                <c:pt idx="590" c:formatCode="yyyy\-m\-d">
                  <c:v>44384</c:v>
                </c:pt>
                <c:pt idx="591" c:formatCode="yyyy\-m\-d">
                  <c:v>44383</c:v>
                </c:pt>
                <c:pt idx="592" c:formatCode="yyyy\-m\-d">
                  <c:v>44382</c:v>
                </c:pt>
                <c:pt idx="593" c:formatCode="yyyy\-m\-d">
                  <c:v>44379</c:v>
                </c:pt>
                <c:pt idx="594" c:formatCode="yyyy\-m\-d">
                  <c:v>44378</c:v>
                </c:pt>
                <c:pt idx="595" c:formatCode="yyyy\-m\-d">
                  <c:v>44377</c:v>
                </c:pt>
                <c:pt idx="596" c:formatCode="yyyy\-m\-d">
                  <c:v>44376</c:v>
                </c:pt>
                <c:pt idx="597" c:formatCode="yyyy\-m\-d">
                  <c:v>44375</c:v>
                </c:pt>
                <c:pt idx="598" c:formatCode="yyyy\-m\-d">
                  <c:v>44372</c:v>
                </c:pt>
                <c:pt idx="599" c:formatCode="yyyy\-m\-d">
                  <c:v>44371</c:v>
                </c:pt>
                <c:pt idx="600" c:formatCode="yyyy\-m\-d">
                  <c:v>44370</c:v>
                </c:pt>
                <c:pt idx="601" c:formatCode="yyyy\-m\-d">
                  <c:v>44369</c:v>
                </c:pt>
                <c:pt idx="602" c:formatCode="yyyy\-m\-d">
                  <c:v>44368</c:v>
                </c:pt>
                <c:pt idx="603" c:formatCode="yyyy\-m\-d">
                  <c:v>44365</c:v>
                </c:pt>
                <c:pt idx="604" c:formatCode="yyyy\-m\-d">
                  <c:v>44364</c:v>
                </c:pt>
                <c:pt idx="605" c:formatCode="yyyy\-m\-d">
                  <c:v>44363</c:v>
                </c:pt>
                <c:pt idx="606" c:formatCode="yyyy\-m\-d">
                  <c:v>44362</c:v>
                </c:pt>
                <c:pt idx="607" c:formatCode="yyyy\-m\-d">
                  <c:v>44358</c:v>
                </c:pt>
                <c:pt idx="608" c:formatCode="yyyy\-m\-d">
                  <c:v>44357</c:v>
                </c:pt>
                <c:pt idx="609" c:formatCode="yyyy\-m\-d">
                  <c:v>44356</c:v>
                </c:pt>
                <c:pt idx="610" c:formatCode="yyyy\-m\-d">
                  <c:v>44355</c:v>
                </c:pt>
                <c:pt idx="611" c:formatCode="yyyy\-m\-d">
                  <c:v>44354</c:v>
                </c:pt>
                <c:pt idx="612" c:formatCode="yyyy\-m\-d">
                  <c:v>44351</c:v>
                </c:pt>
                <c:pt idx="613" c:formatCode="yyyy\-m\-d">
                  <c:v>44350</c:v>
                </c:pt>
                <c:pt idx="614" c:formatCode="yyyy\-m\-d">
                  <c:v>44349</c:v>
                </c:pt>
                <c:pt idx="615" c:formatCode="yyyy\-m\-d">
                  <c:v>44348</c:v>
                </c:pt>
                <c:pt idx="616" c:formatCode="yyyy\-m\-d">
                  <c:v>44347</c:v>
                </c:pt>
                <c:pt idx="617" c:formatCode="yyyy\-m\-d">
                  <c:v>44344</c:v>
                </c:pt>
                <c:pt idx="618" c:formatCode="yyyy\-m\-d">
                  <c:v>44343</c:v>
                </c:pt>
                <c:pt idx="619" c:formatCode="yyyy\-m\-d">
                  <c:v>44342</c:v>
                </c:pt>
                <c:pt idx="620" c:formatCode="yyyy\-m\-d">
                  <c:v>44341</c:v>
                </c:pt>
                <c:pt idx="621" c:formatCode="yyyy\-m\-d">
                  <c:v>44340</c:v>
                </c:pt>
                <c:pt idx="622" c:formatCode="yyyy\-m\-d">
                  <c:v>44337</c:v>
                </c:pt>
                <c:pt idx="623" c:formatCode="yyyy\-m\-d">
                  <c:v>44336</c:v>
                </c:pt>
                <c:pt idx="624" c:formatCode="yyyy\-m\-d">
                  <c:v>44335</c:v>
                </c:pt>
                <c:pt idx="625" c:formatCode="yyyy\-m\-d">
                  <c:v>44334</c:v>
                </c:pt>
                <c:pt idx="626" c:formatCode="yyyy\-m\-d">
                  <c:v>44333</c:v>
                </c:pt>
                <c:pt idx="627" c:formatCode="yyyy\-m\-d">
                  <c:v>44330</c:v>
                </c:pt>
                <c:pt idx="628" c:formatCode="yyyy\-m\-d">
                  <c:v>44329</c:v>
                </c:pt>
                <c:pt idx="629" c:formatCode="yyyy\-m\-d">
                  <c:v>44328</c:v>
                </c:pt>
                <c:pt idx="630" c:formatCode="yyyy\-m\-d">
                  <c:v>44327</c:v>
                </c:pt>
                <c:pt idx="631" c:formatCode="yyyy\-m\-d">
                  <c:v>44326</c:v>
                </c:pt>
                <c:pt idx="632" c:formatCode="yyyy\-m\-d">
                  <c:v>44324</c:v>
                </c:pt>
                <c:pt idx="633" c:formatCode="yyyy\-m\-d">
                  <c:v>44323</c:v>
                </c:pt>
                <c:pt idx="634" c:formatCode="yyyy\-m\-d">
                  <c:v>44322</c:v>
                </c:pt>
                <c:pt idx="635" c:formatCode="yyyy\-m\-d">
                  <c:v>44316</c:v>
                </c:pt>
                <c:pt idx="636" c:formatCode="yyyy\-m\-d">
                  <c:v>44315</c:v>
                </c:pt>
                <c:pt idx="637" c:formatCode="yyyy\-m\-d">
                  <c:v>44314</c:v>
                </c:pt>
                <c:pt idx="638" c:formatCode="yyyy\-m\-d">
                  <c:v>44313</c:v>
                </c:pt>
                <c:pt idx="639" c:formatCode="yyyy\-m\-d">
                  <c:v>44312</c:v>
                </c:pt>
                <c:pt idx="640" c:formatCode="yyyy\-m\-d">
                  <c:v>44311</c:v>
                </c:pt>
                <c:pt idx="641" c:formatCode="yyyy\-m\-d">
                  <c:v>44309</c:v>
                </c:pt>
                <c:pt idx="642" c:formatCode="yyyy\-m\-d">
                  <c:v>44308</c:v>
                </c:pt>
                <c:pt idx="643" c:formatCode="yyyy\-m\-d">
                  <c:v>44307</c:v>
                </c:pt>
                <c:pt idx="644" c:formatCode="yyyy\-m\-d">
                  <c:v>44306</c:v>
                </c:pt>
                <c:pt idx="645" c:formatCode="yyyy\-m\-d">
                  <c:v>44305</c:v>
                </c:pt>
                <c:pt idx="646" c:formatCode="yyyy\-m\-d">
                  <c:v>44302</c:v>
                </c:pt>
                <c:pt idx="647" c:formatCode="yyyy\-m\-d">
                  <c:v>44301</c:v>
                </c:pt>
                <c:pt idx="648" c:formatCode="yyyy\-m\-d">
                  <c:v>44300</c:v>
                </c:pt>
                <c:pt idx="649" c:formatCode="yyyy\-m\-d">
                  <c:v>44299</c:v>
                </c:pt>
                <c:pt idx="650" c:formatCode="yyyy\-m\-d">
                  <c:v>44298</c:v>
                </c:pt>
                <c:pt idx="651" c:formatCode="yyyy\-m\-d">
                  <c:v>44295</c:v>
                </c:pt>
                <c:pt idx="652" c:formatCode="yyyy\-m\-d">
                  <c:v>44294</c:v>
                </c:pt>
                <c:pt idx="653" c:formatCode="yyyy\-m\-d">
                  <c:v>44293</c:v>
                </c:pt>
                <c:pt idx="654" c:formatCode="yyyy\-m\-d">
                  <c:v>44292</c:v>
                </c:pt>
                <c:pt idx="655" c:formatCode="yyyy\-m\-d">
                  <c:v>44288</c:v>
                </c:pt>
                <c:pt idx="656" c:formatCode="yyyy\-m\-d">
                  <c:v>44287</c:v>
                </c:pt>
                <c:pt idx="657" c:formatCode="yyyy\-m\-d">
                  <c:v>44286</c:v>
                </c:pt>
                <c:pt idx="658" c:formatCode="yyyy\-m\-d">
                  <c:v>44285</c:v>
                </c:pt>
                <c:pt idx="659" c:formatCode="yyyy\-m\-d">
                  <c:v>44284</c:v>
                </c:pt>
                <c:pt idx="660" c:formatCode="yyyy\-m\-d">
                  <c:v>44281</c:v>
                </c:pt>
                <c:pt idx="661" c:formatCode="yyyy\-m\-d">
                  <c:v>44280</c:v>
                </c:pt>
                <c:pt idx="662" c:formatCode="yyyy\-m\-d">
                  <c:v>44279</c:v>
                </c:pt>
                <c:pt idx="663" c:formatCode="yyyy\-m\-d">
                  <c:v>44278</c:v>
                </c:pt>
                <c:pt idx="664" c:formatCode="yyyy\-m\-d">
                  <c:v>44277</c:v>
                </c:pt>
                <c:pt idx="665" c:formatCode="yyyy\-m\-d">
                  <c:v>44274</c:v>
                </c:pt>
                <c:pt idx="666" c:formatCode="yyyy\-m\-d">
                  <c:v>44273</c:v>
                </c:pt>
                <c:pt idx="667" c:formatCode="yyyy\-m\-d">
                  <c:v>44272</c:v>
                </c:pt>
                <c:pt idx="668" c:formatCode="yyyy\-m\-d">
                  <c:v>44271</c:v>
                </c:pt>
                <c:pt idx="669" c:formatCode="yyyy\-m\-d">
                  <c:v>44270</c:v>
                </c:pt>
                <c:pt idx="670" c:formatCode="yyyy\-m\-d">
                  <c:v>44267</c:v>
                </c:pt>
                <c:pt idx="671" c:formatCode="yyyy\-m\-d">
                  <c:v>44266</c:v>
                </c:pt>
                <c:pt idx="672" c:formatCode="yyyy\-m\-d">
                  <c:v>44265</c:v>
                </c:pt>
                <c:pt idx="673" c:formatCode="yyyy\-m\-d">
                  <c:v>44264</c:v>
                </c:pt>
                <c:pt idx="674" c:formatCode="yyyy\-m\-d">
                  <c:v>44263</c:v>
                </c:pt>
                <c:pt idx="675" c:formatCode="yyyy\-m\-d">
                  <c:v>44260</c:v>
                </c:pt>
                <c:pt idx="676" c:formatCode="yyyy\-m\-d">
                  <c:v>44259</c:v>
                </c:pt>
                <c:pt idx="677" c:formatCode="yyyy\-m\-d">
                  <c:v>44258</c:v>
                </c:pt>
                <c:pt idx="678" c:formatCode="yyyy\-m\-d">
                  <c:v>44257</c:v>
                </c:pt>
                <c:pt idx="679" c:formatCode="yyyy\-m\-d">
                  <c:v>44256</c:v>
                </c:pt>
                <c:pt idx="680" c:formatCode="yyyy\-m\-d">
                  <c:v>44253</c:v>
                </c:pt>
                <c:pt idx="681" c:formatCode="yyyy\-m\-d">
                  <c:v>44252</c:v>
                </c:pt>
                <c:pt idx="682" c:formatCode="yyyy\-m\-d">
                  <c:v>44251</c:v>
                </c:pt>
                <c:pt idx="683" c:formatCode="yyyy\-m\-d">
                  <c:v>44250</c:v>
                </c:pt>
                <c:pt idx="684" c:formatCode="yyyy\-m\-d">
                  <c:v>44249</c:v>
                </c:pt>
                <c:pt idx="685" c:formatCode="yyyy\-m\-d">
                  <c:v>44247</c:v>
                </c:pt>
                <c:pt idx="686" c:formatCode="yyyy\-m\-d">
                  <c:v>44246</c:v>
                </c:pt>
                <c:pt idx="687" c:formatCode="yyyy\-m\-d">
                  <c:v>44245</c:v>
                </c:pt>
                <c:pt idx="688" c:formatCode="yyyy\-m\-d">
                  <c:v>44237</c:v>
                </c:pt>
                <c:pt idx="689" c:formatCode="yyyy\-m\-d">
                  <c:v>44236</c:v>
                </c:pt>
                <c:pt idx="690" c:formatCode="yyyy\-m\-d">
                  <c:v>44235</c:v>
                </c:pt>
                <c:pt idx="691" c:formatCode="yyyy\-m\-d">
                  <c:v>44234</c:v>
                </c:pt>
                <c:pt idx="692" c:formatCode="yyyy\-m\-d">
                  <c:v>44232</c:v>
                </c:pt>
                <c:pt idx="693" c:formatCode="yyyy\-m\-d">
                  <c:v>44231</c:v>
                </c:pt>
                <c:pt idx="694" c:formatCode="yyyy\-m\-d">
                  <c:v>44230</c:v>
                </c:pt>
                <c:pt idx="695" c:formatCode="yyyy\-m\-d">
                  <c:v>44229</c:v>
                </c:pt>
                <c:pt idx="696" c:formatCode="yyyy\-m\-d">
                  <c:v>44228</c:v>
                </c:pt>
                <c:pt idx="697" c:formatCode="yyyy\-m\-d">
                  <c:v>44225</c:v>
                </c:pt>
                <c:pt idx="698" c:formatCode="yyyy\-m\-d">
                  <c:v>44224</c:v>
                </c:pt>
                <c:pt idx="699" c:formatCode="yyyy\-m\-d">
                  <c:v>44223</c:v>
                </c:pt>
                <c:pt idx="700" c:formatCode="yyyy\-m\-d">
                  <c:v>44222</c:v>
                </c:pt>
                <c:pt idx="701" c:formatCode="yyyy\-m\-d">
                  <c:v>44221</c:v>
                </c:pt>
                <c:pt idx="702" c:formatCode="yyyy\-m\-d">
                  <c:v>44218</c:v>
                </c:pt>
                <c:pt idx="703" c:formatCode="yyyy\-m\-d">
                  <c:v>44217</c:v>
                </c:pt>
                <c:pt idx="704" c:formatCode="yyyy\-m\-d">
                  <c:v>44216</c:v>
                </c:pt>
                <c:pt idx="705" c:formatCode="yyyy\-m\-d">
                  <c:v>44215</c:v>
                </c:pt>
                <c:pt idx="706" c:formatCode="yyyy\-m\-d">
                  <c:v>44214</c:v>
                </c:pt>
                <c:pt idx="707" c:formatCode="yyyy\-m\-d">
                  <c:v>44211</c:v>
                </c:pt>
                <c:pt idx="708" c:formatCode="yyyy\-m\-d">
                  <c:v>44210</c:v>
                </c:pt>
                <c:pt idx="709" c:formatCode="yyyy\-m\-d">
                  <c:v>44209</c:v>
                </c:pt>
                <c:pt idx="710" c:formatCode="yyyy\-m\-d">
                  <c:v>44208</c:v>
                </c:pt>
                <c:pt idx="711" c:formatCode="yyyy\-m\-d">
                  <c:v>44207</c:v>
                </c:pt>
                <c:pt idx="712" c:formatCode="yyyy\-m\-d">
                  <c:v>44204</c:v>
                </c:pt>
                <c:pt idx="713" c:formatCode="yyyy\-m\-d">
                  <c:v>44203</c:v>
                </c:pt>
                <c:pt idx="714" c:formatCode="yyyy\-m\-d">
                  <c:v>44202</c:v>
                </c:pt>
                <c:pt idx="715" c:formatCode="yyyy\-m\-d">
                  <c:v>44201</c:v>
                </c:pt>
                <c:pt idx="716" c:formatCode="yyyy\-m\-d">
                  <c:v>44200</c:v>
                </c:pt>
                <c:pt idx="717" c:formatCode="yyyy\-m\-d">
                  <c:v>44196</c:v>
                </c:pt>
                <c:pt idx="718" c:formatCode="yyyy\-m\-d">
                  <c:v>44195</c:v>
                </c:pt>
                <c:pt idx="719" c:formatCode="yyyy\-m\-d">
                  <c:v>44194</c:v>
                </c:pt>
                <c:pt idx="720" c:formatCode="yyyy\-m\-d">
                  <c:v>44193</c:v>
                </c:pt>
                <c:pt idx="721" c:formatCode="yyyy\-m\-d">
                  <c:v>44190</c:v>
                </c:pt>
                <c:pt idx="722" c:formatCode="yyyy\-m\-d">
                  <c:v>44189</c:v>
                </c:pt>
                <c:pt idx="723" c:formatCode="yyyy\-m\-d">
                  <c:v>44188</c:v>
                </c:pt>
                <c:pt idx="724" c:formatCode="yyyy\-m\-d">
                  <c:v>44187</c:v>
                </c:pt>
                <c:pt idx="725" c:formatCode="yyyy\-m\-d">
                  <c:v>44186</c:v>
                </c:pt>
                <c:pt idx="726" c:formatCode="yyyy\-m\-d">
                  <c:v>44183</c:v>
                </c:pt>
                <c:pt idx="727" c:formatCode="yyyy\-m\-d">
                  <c:v>44182</c:v>
                </c:pt>
                <c:pt idx="728" c:formatCode="yyyy\-m\-d">
                  <c:v>44181</c:v>
                </c:pt>
                <c:pt idx="729" c:formatCode="yyyy\-m\-d">
                  <c:v>44180</c:v>
                </c:pt>
                <c:pt idx="730" c:formatCode="yyyy\-m\-d">
                  <c:v>44179</c:v>
                </c:pt>
                <c:pt idx="731" c:formatCode="yyyy\-m\-d">
                  <c:v>44176</c:v>
                </c:pt>
                <c:pt idx="732" c:formatCode="yyyy\-m\-d">
                  <c:v>44175</c:v>
                </c:pt>
                <c:pt idx="733" c:formatCode="yyyy\-m\-d">
                  <c:v>44174</c:v>
                </c:pt>
                <c:pt idx="734" c:formatCode="yyyy\-m\-d">
                  <c:v>44173</c:v>
                </c:pt>
                <c:pt idx="735" c:formatCode="yyyy\-m\-d">
                  <c:v>44172</c:v>
                </c:pt>
                <c:pt idx="736" c:formatCode="yyyy\-m\-d">
                  <c:v>44169</c:v>
                </c:pt>
                <c:pt idx="737" c:formatCode="yyyy\-m\-d">
                  <c:v>44168</c:v>
                </c:pt>
                <c:pt idx="738" c:formatCode="yyyy\-m\-d">
                  <c:v>44167</c:v>
                </c:pt>
                <c:pt idx="739" c:formatCode="yyyy\-m\-d">
                  <c:v>44166</c:v>
                </c:pt>
                <c:pt idx="740" c:formatCode="yyyy\-m\-d">
                  <c:v>44165</c:v>
                </c:pt>
                <c:pt idx="741" c:formatCode="yyyy\-m\-d">
                  <c:v>44162</c:v>
                </c:pt>
                <c:pt idx="742" c:formatCode="yyyy\-m\-d">
                  <c:v>44161</c:v>
                </c:pt>
                <c:pt idx="743" c:formatCode="yyyy\-m\-d">
                  <c:v>44160</c:v>
                </c:pt>
                <c:pt idx="744" c:formatCode="yyyy\-m\-d">
                  <c:v>44159</c:v>
                </c:pt>
                <c:pt idx="745" c:formatCode="yyyy\-m\-d">
                  <c:v>44158</c:v>
                </c:pt>
                <c:pt idx="746" c:formatCode="yyyy\-m\-d">
                  <c:v>44155</c:v>
                </c:pt>
                <c:pt idx="747" c:formatCode="yyyy\-m\-d">
                  <c:v>44154</c:v>
                </c:pt>
                <c:pt idx="748" c:formatCode="yyyy\-m\-d">
                  <c:v>44153</c:v>
                </c:pt>
                <c:pt idx="749" c:formatCode="yyyy\-m\-d">
                  <c:v>44152</c:v>
                </c:pt>
                <c:pt idx="750" c:formatCode="yyyy\-m\-d">
                  <c:v>44151</c:v>
                </c:pt>
              </c:numCache>
            </c:numRef>
          </c:cat>
          <c:val>
            <c:numRef>
              <c:f>[螺纹钢价格上海.xlsx]导出数据!$B$5:$B$755</c:f>
              <c:numCache>
                <c:formatCode>General</c:formatCode>
                <c:ptCount val="751"/>
                <c:pt idx="0">
                  <c:v>4070</c:v>
                </c:pt>
                <c:pt idx="1">
                  <c:v>4070</c:v>
                </c:pt>
                <c:pt idx="2">
                  <c:v>4020</c:v>
                </c:pt>
                <c:pt idx="3">
                  <c:v>4030</c:v>
                </c:pt>
                <c:pt idx="4">
                  <c:v>4000</c:v>
                </c:pt>
                <c:pt idx="5">
                  <c:v>3980</c:v>
                </c:pt>
                <c:pt idx="6">
                  <c:v>3950</c:v>
                </c:pt>
                <c:pt idx="7">
                  <c:v>3960</c:v>
                </c:pt>
                <c:pt idx="8">
                  <c:v>3970</c:v>
                </c:pt>
                <c:pt idx="9">
                  <c:v>3940</c:v>
                </c:pt>
                <c:pt idx="10">
                  <c:v>3880</c:v>
                </c:pt>
                <c:pt idx="11">
                  <c:v>3870</c:v>
                </c:pt>
                <c:pt idx="12">
                  <c:v>3840</c:v>
                </c:pt>
                <c:pt idx="13">
                  <c:v>3840</c:v>
                </c:pt>
                <c:pt idx="14">
                  <c:v>3810</c:v>
                </c:pt>
                <c:pt idx="15">
                  <c:v>3780</c:v>
                </c:pt>
                <c:pt idx="16">
                  <c:v>3770</c:v>
                </c:pt>
                <c:pt idx="17">
                  <c:v>3730</c:v>
                </c:pt>
                <c:pt idx="18">
                  <c:v>3710</c:v>
                </c:pt>
                <c:pt idx="19">
                  <c:v>3720</c:v>
                </c:pt>
                <c:pt idx="20">
                  <c:v>3730</c:v>
                </c:pt>
                <c:pt idx="21">
                  <c:v>3740</c:v>
                </c:pt>
                <c:pt idx="22">
                  <c:v>3750</c:v>
                </c:pt>
                <c:pt idx="23">
                  <c:v>3740</c:v>
                </c:pt>
                <c:pt idx="24">
                  <c:v>3720</c:v>
                </c:pt>
                <c:pt idx="25">
                  <c:v>3720</c:v>
                </c:pt>
                <c:pt idx="26">
                  <c:v>3710</c:v>
                </c:pt>
                <c:pt idx="27">
                  <c:v>3710</c:v>
                </c:pt>
                <c:pt idx="28">
                  <c:v>3750</c:v>
                </c:pt>
                <c:pt idx="29">
                  <c:v>3790</c:v>
                </c:pt>
                <c:pt idx="30">
                  <c:v>3790</c:v>
                </c:pt>
                <c:pt idx="31">
                  <c:v>3790</c:v>
                </c:pt>
                <c:pt idx="32">
                  <c:v>3780</c:v>
                </c:pt>
                <c:pt idx="33">
                  <c:v>3780</c:v>
                </c:pt>
                <c:pt idx="34">
                  <c:v>3800</c:v>
                </c:pt>
                <c:pt idx="35">
                  <c:v>3830</c:v>
                </c:pt>
                <c:pt idx="36">
                  <c:v>3830</c:v>
                </c:pt>
                <c:pt idx="37">
                  <c:v>3860</c:v>
                </c:pt>
                <c:pt idx="38">
                  <c:v>3860</c:v>
                </c:pt>
                <c:pt idx="39">
                  <c:v>3840</c:v>
                </c:pt>
                <c:pt idx="40">
                  <c:v>3830</c:v>
                </c:pt>
                <c:pt idx="41">
                  <c:v>3800</c:v>
                </c:pt>
                <c:pt idx="42">
                  <c:v>3800</c:v>
                </c:pt>
                <c:pt idx="43">
                  <c:v>3810</c:v>
                </c:pt>
                <c:pt idx="44">
                  <c:v>3780</c:v>
                </c:pt>
                <c:pt idx="45">
                  <c:v>3770</c:v>
                </c:pt>
                <c:pt idx="46">
                  <c:v>3790</c:v>
                </c:pt>
                <c:pt idx="47">
                  <c:v>3800</c:v>
                </c:pt>
                <c:pt idx="48">
                  <c:v>3800</c:v>
                </c:pt>
                <c:pt idx="49">
                  <c:v>3800</c:v>
                </c:pt>
                <c:pt idx="50">
                  <c:v>3770</c:v>
                </c:pt>
                <c:pt idx="51">
                  <c:v>3740</c:v>
                </c:pt>
                <c:pt idx="52">
                  <c:v>3720</c:v>
                </c:pt>
                <c:pt idx="53">
                  <c:v>3720</c:v>
                </c:pt>
                <c:pt idx="54">
                  <c:v>3720</c:v>
                </c:pt>
                <c:pt idx="55">
                  <c:v>3730</c:v>
                </c:pt>
                <c:pt idx="56">
                  <c:v>3740</c:v>
                </c:pt>
                <c:pt idx="57">
                  <c:v>3740</c:v>
                </c:pt>
                <c:pt idx="58">
                  <c:v>3720</c:v>
                </c:pt>
                <c:pt idx="59">
                  <c:v>3700</c:v>
                </c:pt>
                <c:pt idx="60">
                  <c:v>3730</c:v>
                </c:pt>
                <c:pt idx="61">
                  <c:v>3730</c:v>
                </c:pt>
                <c:pt idx="62">
                  <c:v>3730</c:v>
                </c:pt>
                <c:pt idx="63">
                  <c:v>3710</c:v>
                </c:pt>
                <c:pt idx="64">
                  <c:v>3700</c:v>
                </c:pt>
                <c:pt idx="65">
                  <c:v>3700</c:v>
                </c:pt>
                <c:pt idx="66">
                  <c:v>3700</c:v>
                </c:pt>
                <c:pt idx="67">
                  <c:v>3700</c:v>
                </c:pt>
                <c:pt idx="68">
                  <c:v>3710</c:v>
                </c:pt>
                <c:pt idx="69">
                  <c:v>3710</c:v>
                </c:pt>
                <c:pt idx="70">
                  <c:v>3720</c:v>
                </c:pt>
                <c:pt idx="71">
                  <c:v>3720</c:v>
                </c:pt>
                <c:pt idx="72">
                  <c:v>3780</c:v>
                </c:pt>
                <c:pt idx="73">
                  <c:v>3790</c:v>
                </c:pt>
                <c:pt idx="74">
                  <c:v>3790</c:v>
                </c:pt>
                <c:pt idx="75">
                  <c:v>3790</c:v>
                </c:pt>
                <c:pt idx="76">
                  <c:v>3800</c:v>
                </c:pt>
                <c:pt idx="77">
                  <c:v>3800</c:v>
                </c:pt>
                <c:pt idx="78">
                  <c:v>3790</c:v>
                </c:pt>
                <c:pt idx="79">
                  <c:v>3750</c:v>
                </c:pt>
                <c:pt idx="80">
                  <c:v>3750</c:v>
                </c:pt>
                <c:pt idx="81">
                  <c:v>3730</c:v>
                </c:pt>
                <c:pt idx="82">
                  <c:v>3720</c:v>
                </c:pt>
                <c:pt idx="83">
                  <c:v>3710</c:v>
                </c:pt>
                <c:pt idx="84">
                  <c:v>3690</c:v>
                </c:pt>
                <c:pt idx="85">
                  <c:v>3730</c:v>
                </c:pt>
                <c:pt idx="86">
                  <c:v>3700</c:v>
                </c:pt>
                <c:pt idx="87">
                  <c:v>3690</c:v>
                </c:pt>
                <c:pt idx="88">
                  <c:v>3690</c:v>
                </c:pt>
                <c:pt idx="89">
                  <c:v>3680</c:v>
                </c:pt>
                <c:pt idx="90">
                  <c:v>3730</c:v>
                </c:pt>
                <c:pt idx="91">
                  <c:v>3760</c:v>
                </c:pt>
                <c:pt idx="92">
                  <c:v>3760</c:v>
                </c:pt>
                <c:pt idx="93">
                  <c:v>3780</c:v>
                </c:pt>
                <c:pt idx="94">
                  <c:v>3760</c:v>
                </c:pt>
                <c:pt idx="95">
                  <c:v>3770</c:v>
                </c:pt>
                <c:pt idx="96">
                  <c:v>3760</c:v>
                </c:pt>
                <c:pt idx="97">
                  <c:v>3760</c:v>
                </c:pt>
                <c:pt idx="98">
                  <c:v>3750</c:v>
                </c:pt>
                <c:pt idx="99">
                  <c:v>3690</c:v>
                </c:pt>
                <c:pt idx="100">
                  <c:v>3720</c:v>
                </c:pt>
                <c:pt idx="101">
                  <c:v>3790</c:v>
                </c:pt>
                <c:pt idx="102">
                  <c:v>3790</c:v>
                </c:pt>
                <c:pt idx="103">
                  <c:v>3800</c:v>
                </c:pt>
                <c:pt idx="104">
                  <c:v>3820</c:v>
                </c:pt>
                <c:pt idx="105">
                  <c:v>3770</c:v>
                </c:pt>
                <c:pt idx="106">
                  <c:v>3770</c:v>
                </c:pt>
                <c:pt idx="107">
                  <c:v>3750</c:v>
                </c:pt>
                <c:pt idx="108">
                  <c:v>3700</c:v>
                </c:pt>
                <c:pt idx="109">
                  <c:v>3730</c:v>
                </c:pt>
                <c:pt idx="110">
                  <c:v>3700</c:v>
                </c:pt>
                <c:pt idx="111">
                  <c:v>3680</c:v>
                </c:pt>
                <c:pt idx="112">
                  <c:v>3700</c:v>
                </c:pt>
                <c:pt idx="113">
                  <c:v>3680</c:v>
                </c:pt>
                <c:pt idx="114">
                  <c:v>3620</c:v>
                </c:pt>
                <c:pt idx="115">
                  <c:v>3570</c:v>
                </c:pt>
                <c:pt idx="116">
                  <c:v>3510</c:v>
                </c:pt>
                <c:pt idx="117">
                  <c:v>3540</c:v>
                </c:pt>
                <c:pt idx="118">
                  <c:v>3560</c:v>
                </c:pt>
                <c:pt idx="119">
                  <c:v>3560</c:v>
                </c:pt>
                <c:pt idx="120">
                  <c:v>3510</c:v>
                </c:pt>
                <c:pt idx="121">
                  <c:v>3560</c:v>
                </c:pt>
                <c:pt idx="122">
                  <c:v>3660</c:v>
                </c:pt>
                <c:pt idx="123">
                  <c:v>3660</c:v>
                </c:pt>
                <c:pt idx="124">
                  <c:v>3720</c:v>
                </c:pt>
                <c:pt idx="125">
                  <c:v>3760</c:v>
                </c:pt>
                <c:pt idx="126">
                  <c:v>3740</c:v>
                </c:pt>
                <c:pt idx="127">
                  <c:v>3710</c:v>
                </c:pt>
                <c:pt idx="128">
                  <c:v>3730</c:v>
                </c:pt>
                <c:pt idx="129">
                  <c:v>3680</c:v>
                </c:pt>
                <c:pt idx="130">
                  <c:v>3700</c:v>
                </c:pt>
                <c:pt idx="131">
                  <c:v>3770</c:v>
                </c:pt>
                <c:pt idx="132">
                  <c:v>3800</c:v>
                </c:pt>
                <c:pt idx="133">
                  <c:v>3800</c:v>
                </c:pt>
                <c:pt idx="134">
                  <c:v>3750</c:v>
                </c:pt>
                <c:pt idx="135">
                  <c:v>3700</c:v>
                </c:pt>
                <c:pt idx="136">
                  <c:v>3770</c:v>
                </c:pt>
                <c:pt idx="137">
                  <c:v>3830</c:v>
                </c:pt>
                <c:pt idx="138">
                  <c:v>3850</c:v>
                </c:pt>
                <c:pt idx="139">
                  <c:v>3840</c:v>
                </c:pt>
                <c:pt idx="140">
                  <c:v>3830</c:v>
                </c:pt>
                <c:pt idx="141">
                  <c:v>3840</c:v>
                </c:pt>
                <c:pt idx="142">
                  <c:v>3880</c:v>
                </c:pt>
                <c:pt idx="143">
                  <c:v>3970</c:v>
                </c:pt>
                <c:pt idx="144">
                  <c:v>4020</c:v>
                </c:pt>
                <c:pt idx="145">
                  <c:v>4050</c:v>
                </c:pt>
                <c:pt idx="146">
                  <c:v>4070</c:v>
                </c:pt>
                <c:pt idx="147">
                  <c:v>4050</c:v>
                </c:pt>
                <c:pt idx="148">
                  <c:v>4060</c:v>
                </c:pt>
                <c:pt idx="149">
                  <c:v>4030</c:v>
                </c:pt>
                <c:pt idx="150">
                  <c:v>4060</c:v>
                </c:pt>
                <c:pt idx="151">
                  <c:v>4060</c:v>
                </c:pt>
                <c:pt idx="152">
                  <c:v>4070</c:v>
                </c:pt>
                <c:pt idx="153">
                  <c:v>4130</c:v>
                </c:pt>
                <c:pt idx="154">
                  <c:v>4090</c:v>
                </c:pt>
                <c:pt idx="155">
                  <c:v>4130</c:v>
                </c:pt>
                <c:pt idx="156">
                  <c:v>4190</c:v>
                </c:pt>
                <c:pt idx="157">
                  <c:v>4260</c:v>
                </c:pt>
                <c:pt idx="158">
                  <c:v>4250</c:v>
                </c:pt>
                <c:pt idx="159">
                  <c:v>4240</c:v>
                </c:pt>
                <c:pt idx="160">
                  <c:v>4230</c:v>
                </c:pt>
                <c:pt idx="161">
                  <c:v>4210</c:v>
                </c:pt>
                <c:pt idx="162">
                  <c:v>4210</c:v>
                </c:pt>
                <c:pt idx="163">
                  <c:v>4220</c:v>
                </c:pt>
                <c:pt idx="164">
                  <c:v>4260</c:v>
                </c:pt>
                <c:pt idx="165">
                  <c:v>4280</c:v>
                </c:pt>
                <c:pt idx="166">
                  <c:v>4320</c:v>
                </c:pt>
                <c:pt idx="167">
                  <c:v>4350</c:v>
                </c:pt>
                <c:pt idx="168">
                  <c:v>4340</c:v>
                </c:pt>
                <c:pt idx="169">
                  <c:v>4400</c:v>
                </c:pt>
                <c:pt idx="170">
                  <c:v>4420</c:v>
                </c:pt>
                <c:pt idx="171">
                  <c:v>4400</c:v>
                </c:pt>
                <c:pt idx="172">
                  <c:v>4340</c:v>
                </c:pt>
                <c:pt idx="173">
                  <c:v>4320</c:v>
                </c:pt>
                <c:pt idx="174">
                  <c:v>4320</c:v>
                </c:pt>
                <c:pt idx="175">
                  <c:v>4320</c:v>
                </c:pt>
                <c:pt idx="176">
                  <c:v>4290</c:v>
                </c:pt>
                <c:pt idx="177">
                  <c:v>4310</c:v>
                </c:pt>
                <c:pt idx="178">
                  <c:v>4280</c:v>
                </c:pt>
                <c:pt idx="179">
                  <c:v>4270</c:v>
                </c:pt>
                <c:pt idx="180">
                  <c:v>4240</c:v>
                </c:pt>
                <c:pt idx="181">
                  <c:v>4260</c:v>
                </c:pt>
                <c:pt idx="182">
                  <c:v>4260</c:v>
                </c:pt>
                <c:pt idx="183">
                  <c:v>4300</c:v>
                </c:pt>
                <c:pt idx="184">
                  <c:v>4280</c:v>
                </c:pt>
                <c:pt idx="185">
                  <c:v>4250</c:v>
                </c:pt>
                <c:pt idx="186">
                  <c:v>4220</c:v>
                </c:pt>
                <c:pt idx="187">
                  <c:v>4180</c:v>
                </c:pt>
                <c:pt idx="188">
                  <c:v>4180</c:v>
                </c:pt>
                <c:pt idx="189">
                  <c:v>4140</c:v>
                </c:pt>
                <c:pt idx="190">
                  <c:v>4110</c:v>
                </c:pt>
                <c:pt idx="191">
                  <c:v>4110</c:v>
                </c:pt>
                <c:pt idx="192">
                  <c:v>4140</c:v>
                </c:pt>
                <c:pt idx="193">
                  <c:v>4150</c:v>
                </c:pt>
                <c:pt idx="194">
                  <c:v>4110</c:v>
                </c:pt>
                <c:pt idx="195">
                  <c:v>4120</c:v>
                </c:pt>
                <c:pt idx="196">
                  <c:v>4140</c:v>
                </c:pt>
                <c:pt idx="197">
                  <c:v>4130</c:v>
                </c:pt>
                <c:pt idx="198">
                  <c:v>4190</c:v>
                </c:pt>
                <c:pt idx="199">
                  <c:v>4190</c:v>
                </c:pt>
                <c:pt idx="200">
                  <c:v>4230</c:v>
                </c:pt>
                <c:pt idx="201">
                  <c:v>4230</c:v>
                </c:pt>
                <c:pt idx="202">
                  <c:v>4180</c:v>
                </c:pt>
                <c:pt idx="203">
                  <c:v>4180</c:v>
                </c:pt>
                <c:pt idx="204">
                  <c:v>4140</c:v>
                </c:pt>
                <c:pt idx="205">
                  <c:v>4140</c:v>
                </c:pt>
                <c:pt idx="206">
                  <c:v>4140</c:v>
                </c:pt>
                <c:pt idx="207">
                  <c:v>4140</c:v>
                </c:pt>
                <c:pt idx="208">
                  <c:v>4140</c:v>
                </c:pt>
                <c:pt idx="209">
                  <c:v>4140</c:v>
                </c:pt>
                <c:pt idx="210">
                  <c:v>4140</c:v>
                </c:pt>
                <c:pt idx="211">
                  <c:v>4140</c:v>
                </c:pt>
                <c:pt idx="212">
                  <c:v>4120</c:v>
                </c:pt>
                <c:pt idx="213">
                  <c:v>4120</c:v>
                </c:pt>
                <c:pt idx="214">
                  <c:v>4120</c:v>
                </c:pt>
                <c:pt idx="215">
                  <c:v>4110</c:v>
                </c:pt>
                <c:pt idx="216">
                  <c:v>4120</c:v>
                </c:pt>
                <c:pt idx="217">
                  <c:v>4120</c:v>
                </c:pt>
                <c:pt idx="218">
                  <c:v>4100</c:v>
                </c:pt>
                <c:pt idx="219">
                  <c:v>4060</c:v>
                </c:pt>
                <c:pt idx="220">
                  <c:v>4060</c:v>
                </c:pt>
                <c:pt idx="221">
                  <c:v>4060</c:v>
                </c:pt>
                <c:pt idx="222">
                  <c:v>4040</c:v>
                </c:pt>
                <c:pt idx="223">
                  <c:v>4040</c:v>
                </c:pt>
                <c:pt idx="224">
                  <c:v>4030</c:v>
                </c:pt>
                <c:pt idx="225">
                  <c:v>4030</c:v>
                </c:pt>
                <c:pt idx="226">
                  <c:v>3990</c:v>
                </c:pt>
                <c:pt idx="227">
                  <c:v>3990</c:v>
                </c:pt>
                <c:pt idx="228">
                  <c:v>4010</c:v>
                </c:pt>
                <c:pt idx="229">
                  <c:v>3980</c:v>
                </c:pt>
                <c:pt idx="230">
                  <c:v>3900</c:v>
                </c:pt>
                <c:pt idx="231">
                  <c:v>3870</c:v>
                </c:pt>
                <c:pt idx="232">
                  <c:v>3880</c:v>
                </c:pt>
                <c:pt idx="233">
                  <c:v>3850</c:v>
                </c:pt>
                <c:pt idx="234">
                  <c:v>3800</c:v>
                </c:pt>
                <c:pt idx="235">
                  <c:v>3800</c:v>
                </c:pt>
                <c:pt idx="236">
                  <c:v>3810</c:v>
                </c:pt>
                <c:pt idx="237">
                  <c:v>3820</c:v>
                </c:pt>
                <c:pt idx="238">
                  <c:v>3790</c:v>
                </c:pt>
                <c:pt idx="239">
                  <c:v>3770</c:v>
                </c:pt>
                <c:pt idx="240">
                  <c:v>3770</c:v>
                </c:pt>
                <c:pt idx="241">
                  <c:v>3810</c:v>
                </c:pt>
                <c:pt idx="242">
                  <c:v>3790</c:v>
                </c:pt>
                <c:pt idx="243">
                  <c:v>3780</c:v>
                </c:pt>
                <c:pt idx="244">
                  <c:v>3790</c:v>
                </c:pt>
                <c:pt idx="245">
                  <c:v>3770</c:v>
                </c:pt>
                <c:pt idx="246">
                  <c:v>3790</c:v>
                </c:pt>
                <c:pt idx="247">
                  <c:v>3790</c:v>
                </c:pt>
                <c:pt idx="248">
                  <c:v>3840</c:v>
                </c:pt>
                <c:pt idx="249">
                  <c:v>3840</c:v>
                </c:pt>
                <c:pt idx="250">
                  <c:v>3860</c:v>
                </c:pt>
                <c:pt idx="251">
                  <c:v>3820</c:v>
                </c:pt>
                <c:pt idx="252">
                  <c:v>3800</c:v>
                </c:pt>
                <c:pt idx="253">
                  <c:v>3790</c:v>
                </c:pt>
                <c:pt idx="254">
                  <c:v>3750</c:v>
                </c:pt>
                <c:pt idx="255">
                  <c:v>3780</c:v>
                </c:pt>
                <c:pt idx="256">
                  <c:v>3760</c:v>
                </c:pt>
                <c:pt idx="257">
                  <c:v>3760</c:v>
                </c:pt>
                <c:pt idx="258">
                  <c:v>3770</c:v>
                </c:pt>
                <c:pt idx="259">
                  <c:v>3730</c:v>
                </c:pt>
                <c:pt idx="260">
                  <c:v>3720</c:v>
                </c:pt>
                <c:pt idx="261">
                  <c:v>3710</c:v>
                </c:pt>
                <c:pt idx="262">
                  <c:v>3680</c:v>
                </c:pt>
                <c:pt idx="263">
                  <c:v>3760</c:v>
                </c:pt>
                <c:pt idx="264">
                  <c:v>3840</c:v>
                </c:pt>
                <c:pt idx="265">
                  <c:v>3860</c:v>
                </c:pt>
                <c:pt idx="266">
                  <c:v>3850</c:v>
                </c:pt>
                <c:pt idx="267">
                  <c:v>3880</c:v>
                </c:pt>
                <c:pt idx="268">
                  <c:v>3890</c:v>
                </c:pt>
                <c:pt idx="269">
                  <c:v>3870</c:v>
                </c:pt>
                <c:pt idx="270">
                  <c:v>3910</c:v>
                </c:pt>
                <c:pt idx="271">
                  <c:v>3910</c:v>
                </c:pt>
                <c:pt idx="272">
                  <c:v>3930</c:v>
                </c:pt>
                <c:pt idx="273">
                  <c:v>3990</c:v>
                </c:pt>
                <c:pt idx="274">
                  <c:v>3980</c:v>
                </c:pt>
                <c:pt idx="275">
                  <c:v>3990</c:v>
                </c:pt>
                <c:pt idx="276">
                  <c:v>4040</c:v>
                </c:pt>
                <c:pt idx="277">
                  <c:v>4090</c:v>
                </c:pt>
                <c:pt idx="278">
                  <c:v>4080</c:v>
                </c:pt>
                <c:pt idx="279">
                  <c:v>4080</c:v>
                </c:pt>
                <c:pt idx="280">
                  <c:v>4040</c:v>
                </c:pt>
                <c:pt idx="281">
                  <c:v>4040</c:v>
                </c:pt>
                <c:pt idx="282">
                  <c:v>4040</c:v>
                </c:pt>
                <c:pt idx="283">
                  <c:v>4030</c:v>
                </c:pt>
                <c:pt idx="284">
                  <c:v>3980</c:v>
                </c:pt>
                <c:pt idx="285">
                  <c:v>3980</c:v>
                </c:pt>
                <c:pt idx="286">
                  <c:v>3940</c:v>
                </c:pt>
                <c:pt idx="287">
                  <c:v>3910</c:v>
                </c:pt>
                <c:pt idx="288">
                  <c:v>3930</c:v>
                </c:pt>
                <c:pt idx="289">
                  <c:v>3950</c:v>
                </c:pt>
                <c:pt idx="290">
                  <c:v>3950</c:v>
                </c:pt>
                <c:pt idx="291">
                  <c:v>3970</c:v>
                </c:pt>
                <c:pt idx="292">
                  <c:v>3980</c:v>
                </c:pt>
                <c:pt idx="293">
                  <c:v>4010</c:v>
                </c:pt>
                <c:pt idx="294">
                  <c:v>4010</c:v>
                </c:pt>
                <c:pt idx="295">
                  <c:v>4000</c:v>
                </c:pt>
                <c:pt idx="296">
                  <c:v>3970</c:v>
                </c:pt>
                <c:pt idx="297">
                  <c:v>3990</c:v>
                </c:pt>
                <c:pt idx="298">
                  <c:v>3990</c:v>
                </c:pt>
                <c:pt idx="299">
                  <c:v>3970</c:v>
                </c:pt>
                <c:pt idx="300">
                  <c:v>4020</c:v>
                </c:pt>
                <c:pt idx="301">
                  <c:v>4010</c:v>
                </c:pt>
                <c:pt idx="302">
                  <c:v>4040</c:v>
                </c:pt>
                <c:pt idx="303">
                  <c:v>4120</c:v>
                </c:pt>
                <c:pt idx="304">
                  <c:v>4200</c:v>
                </c:pt>
                <c:pt idx="305">
                  <c:v>4200</c:v>
                </c:pt>
                <c:pt idx="306">
                  <c:v>4200</c:v>
                </c:pt>
                <c:pt idx="307">
                  <c:v>4190</c:v>
                </c:pt>
                <c:pt idx="308">
                  <c:v>4160</c:v>
                </c:pt>
                <c:pt idx="309">
                  <c:v>4160</c:v>
                </c:pt>
                <c:pt idx="310">
                  <c:v>4180</c:v>
                </c:pt>
                <c:pt idx="311">
                  <c:v>4220</c:v>
                </c:pt>
                <c:pt idx="312">
                  <c:v>4260</c:v>
                </c:pt>
                <c:pt idx="313">
                  <c:v>4250</c:v>
                </c:pt>
                <c:pt idx="314">
                  <c:v>4220</c:v>
                </c:pt>
                <c:pt idx="315">
                  <c:v>4180</c:v>
                </c:pt>
                <c:pt idx="316">
                  <c:v>4170</c:v>
                </c:pt>
                <c:pt idx="317">
                  <c:v>4200</c:v>
                </c:pt>
                <c:pt idx="318">
                  <c:v>4210</c:v>
                </c:pt>
                <c:pt idx="319">
                  <c:v>4140</c:v>
                </c:pt>
                <c:pt idx="320">
                  <c:v>4130</c:v>
                </c:pt>
                <c:pt idx="321">
                  <c:v>4160</c:v>
                </c:pt>
                <c:pt idx="322">
                  <c:v>4150</c:v>
                </c:pt>
                <c:pt idx="323">
                  <c:v>4170</c:v>
                </c:pt>
                <c:pt idx="324">
                  <c:v>4050</c:v>
                </c:pt>
                <c:pt idx="325">
                  <c:v>4030</c:v>
                </c:pt>
                <c:pt idx="326">
                  <c:v>3920</c:v>
                </c:pt>
                <c:pt idx="327">
                  <c:v>3910</c:v>
                </c:pt>
                <c:pt idx="328">
                  <c:v>3900</c:v>
                </c:pt>
                <c:pt idx="329">
                  <c:v>3870</c:v>
                </c:pt>
                <c:pt idx="330">
                  <c:v>3850</c:v>
                </c:pt>
                <c:pt idx="331">
                  <c:v>3870</c:v>
                </c:pt>
                <c:pt idx="332">
                  <c:v>3870</c:v>
                </c:pt>
                <c:pt idx="333">
                  <c:v>3840</c:v>
                </c:pt>
                <c:pt idx="334">
                  <c:v>3780</c:v>
                </c:pt>
                <c:pt idx="335">
                  <c:v>3960</c:v>
                </c:pt>
                <c:pt idx="336">
                  <c:v>3980</c:v>
                </c:pt>
                <c:pt idx="337">
                  <c:v>4050</c:v>
                </c:pt>
                <c:pt idx="338">
                  <c:v>4100</c:v>
                </c:pt>
                <c:pt idx="339">
                  <c:v>4250</c:v>
                </c:pt>
                <c:pt idx="340">
                  <c:v>4240</c:v>
                </c:pt>
                <c:pt idx="341">
                  <c:v>4240</c:v>
                </c:pt>
                <c:pt idx="342">
                  <c:v>4250</c:v>
                </c:pt>
                <c:pt idx="343">
                  <c:v>4230</c:v>
                </c:pt>
                <c:pt idx="344">
                  <c:v>4310</c:v>
                </c:pt>
                <c:pt idx="345">
                  <c:v>4350</c:v>
                </c:pt>
                <c:pt idx="346">
                  <c:v>4350</c:v>
                </c:pt>
                <c:pt idx="347">
                  <c:v>4310</c:v>
                </c:pt>
                <c:pt idx="348">
                  <c:v>4300</c:v>
                </c:pt>
                <c:pt idx="349">
                  <c:v>4260</c:v>
                </c:pt>
                <c:pt idx="350">
                  <c:v>4260</c:v>
                </c:pt>
                <c:pt idx="351">
                  <c:v>4240</c:v>
                </c:pt>
                <c:pt idx="352">
                  <c:v>4280</c:v>
                </c:pt>
                <c:pt idx="353">
                  <c:v>4260</c:v>
                </c:pt>
                <c:pt idx="354">
                  <c:v>4540</c:v>
                </c:pt>
                <c:pt idx="355">
                  <c:v>4630</c:v>
                </c:pt>
                <c:pt idx="356">
                  <c:v>4680</c:v>
                </c:pt>
                <c:pt idx="357">
                  <c:v>4720</c:v>
                </c:pt>
                <c:pt idx="358">
                  <c:v>4770</c:v>
                </c:pt>
                <c:pt idx="359">
                  <c:v>4810</c:v>
                </c:pt>
                <c:pt idx="360">
                  <c:v>4830</c:v>
                </c:pt>
                <c:pt idx="361">
                  <c:v>4820</c:v>
                </c:pt>
                <c:pt idx="362">
                  <c:v>4810</c:v>
                </c:pt>
                <c:pt idx="363">
                  <c:v>4850</c:v>
                </c:pt>
                <c:pt idx="364">
                  <c:v>4830</c:v>
                </c:pt>
                <c:pt idx="365">
                  <c:v>4800</c:v>
                </c:pt>
                <c:pt idx="366">
                  <c:v>4780</c:v>
                </c:pt>
                <c:pt idx="367">
                  <c:v>4780</c:v>
                </c:pt>
                <c:pt idx="368">
                  <c:v>4760</c:v>
                </c:pt>
                <c:pt idx="369">
                  <c:v>4730</c:v>
                </c:pt>
                <c:pt idx="370">
                  <c:v>4740</c:v>
                </c:pt>
                <c:pt idx="371">
                  <c:v>4740</c:v>
                </c:pt>
                <c:pt idx="372">
                  <c:v>4800</c:v>
                </c:pt>
                <c:pt idx="373">
                  <c:v>4820</c:v>
                </c:pt>
                <c:pt idx="374">
                  <c:v>4790</c:v>
                </c:pt>
                <c:pt idx="375">
                  <c:v>4830</c:v>
                </c:pt>
                <c:pt idx="376">
                  <c:v>4890</c:v>
                </c:pt>
                <c:pt idx="377">
                  <c:v>4900</c:v>
                </c:pt>
                <c:pt idx="378">
                  <c:v>4900</c:v>
                </c:pt>
                <c:pt idx="379">
                  <c:v>4930</c:v>
                </c:pt>
                <c:pt idx="380">
                  <c:v>4920</c:v>
                </c:pt>
                <c:pt idx="381">
                  <c:v>4900</c:v>
                </c:pt>
                <c:pt idx="382">
                  <c:v>4950</c:v>
                </c:pt>
                <c:pt idx="383">
                  <c:v>5010</c:v>
                </c:pt>
                <c:pt idx="384">
                  <c:v>5030</c:v>
                </c:pt>
                <c:pt idx="385">
                  <c:v>5080</c:v>
                </c:pt>
                <c:pt idx="386">
                  <c:v>5020</c:v>
                </c:pt>
                <c:pt idx="387">
                  <c:v>4990</c:v>
                </c:pt>
                <c:pt idx="388">
                  <c:v>4990</c:v>
                </c:pt>
                <c:pt idx="389">
                  <c:v>4980</c:v>
                </c:pt>
                <c:pt idx="390">
                  <c:v>4990</c:v>
                </c:pt>
                <c:pt idx="391">
                  <c:v>5050</c:v>
                </c:pt>
                <c:pt idx="392">
                  <c:v>5090</c:v>
                </c:pt>
                <c:pt idx="393">
                  <c:v>5110</c:v>
                </c:pt>
                <c:pt idx="394">
                  <c:v>5110</c:v>
                </c:pt>
                <c:pt idx="395">
                  <c:v>5090</c:v>
                </c:pt>
                <c:pt idx="396">
                  <c:v>5090</c:v>
                </c:pt>
                <c:pt idx="397">
                  <c:v>5080</c:v>
                </c:pt>
                <c:pt idx="398">
                  <c:v>5060</c:v>
                </c:pt>
                <c:pt idx="399">
                  <c:v>5060</c:v>
                </c:pt>
                <c:pt idx="400">
                  <c:v>5060</c:v>
                </c:pt>
                <c:pt idx="401">
                  <c:v>5050</c:v>
                </c:pt>
                <c:pt idx="402">
                  <c:v>5090</c:v>
                </c:pt>
                <c:pt idx="403">
                  <c:v>5100</c:v>
                </c:pt>
                <c:pt idx="404">
                  <c:v>5100</c:v>
                </c:pt>
                <c:pt idx="405">
                  <c:v>5030</c:v>
                </c:pt>
                <c:pt idx="406">
                  <c:v>5020</c:v>
                </c:pt>
                <c:pt idx="407">
                  <c:v>5010</c:v>
                </c:pt>
                <c:pt idx="408">
                  <c:v>5010</c:v>
                </c:pt>
                <c:pt idx="409">
                  <c:v>5010</c:v>
                </c:pt>
                <c:pt idx="410">
                  <c:v>5000</c:v>
                </c:pt>
                <c:pt idx="411">
                  <c:v>4980</c:v>
                </c:pt>
                <c:pt idx="412">
                  <c:v>4980</c:v>
                </c:pt>
                <c:pt idx="413">
                  <c:v>4960</c:v>
                </c:pt>
                <c:pt idx="414">
                  <c:v>4950</c:v>
                </c:pt>
                <c:pt idx="415">
                  <c:v>4950</c:v>
                </c:pt>
                <c:pt idx="416">
                  <c:v>4950</c:v>
                </c:pt>
                <c:pt idx="417">
                  <c:v>4930</c:v>
                </c:pt>
                <c:pt idx="418">
                  <c:v>4900</c:v>
                </c:pt>
                <c:pt idx="419">
                  <c:v>4860</c:v>
                </c:pt>
                <c:pt idx="420">
                  <c:v>4880</c:v>
                </c:pt>
                <c:pt idx="421">
                  <c:v>4960</c:v>
                </c:pt>
                <c:pt idx="422">
                  <c:v>4960</c:v>
                </c:pt>
                <c:pt idx="423">
                  <c:v>4980</c:v>
                </c:pt>
                <c:pt idx="424">
                  <c:v>5010</c:v>
                </c:pt>
                <c:pt idx="425">
                  <c:v>5030</c:v>
                </c:pt>
                <c:pt idx="426">
                  <c:v>4920</c:v>
                </c:pt>
                <c:pt idx="427">
                  <c:v>4930</c:v>
                </c:pt>
                <c:pt idx="428">
                  <c:v>4890</c:v>
                </c:pt>
                <c:pt idx="429">
                  <c:v>4880</c:v>
                </c:pt>
                <c:pt idx="430">
                  <c:v>4780</c:v>
                </c:pt>
                <c:pt idx="431">
                  <c:v>4750</c:v>
                </c:pt>
                <c:pt idx="432">
                  <c:v>4820</c:v>
                </c:pt>
                <c:pt idx="433">
                  <c:v>4860</c:v>
                </c:pt>
                <c:pt idx="434">
                  <c:v>4880</c:v>
                </c:pt>
                <c:pt idx="435">
                  <c:v>4860</c:v>
                </c:pt>
                <c:pt idx="436">
                  <c:v>4850</c:v>
                </c:pt>
                <c:pt idx="437">
                  <c:v>4850</c:v>
                </c:pt>
                <c:pt idx="438">
                  <c:v>4880</c:v>
                </c:pt>
                <c:pt idx="439">
                  <c:v>4880</c:v>
                </c:pt>
                <c:pt idx="440">
                  <c:v>4920</c:v>
                </c:pt>
                <c:pt idx="441">
                  <c:v>4940</c:v>
                </c:pt>
                <c:pt idx="442">
                  <c:v>4890</c:v>
                </c:pt>
                <c:pt idx="443">
                  <c:v>4830</c:v>
                </c:pt>
                <c:pt idx="444">
                  <c:v>4830</c:v>
                </c:pt>
                <c:pt idx="445">
                  <c:v>4790</c:v>
                </c:pt>
                <c:pt idx="446">
                  <c:v>4730</c:v>
                </c:pt>
                <c:pt idx="447">
                  <c:v>4730</c:v>
                </c:pt>
                <c:pt idx="448">
                  <c:v>4730</c:v>
                </c:pt>
                <c:pt idx="449">
                  <c:v>4730</c:v>
                </c:pt>
                <c:pt idx="450">
                  <c:v>4730</c:v>
                </c:pt>
                <c:pt idx="451">
                  <c:v>4730</c:v>
                </c:pt>
                <c:pt idx="452">
                  <c:v>4730</c:v>
                </c:pt>
                <c:pt idx="453">
                  <c:v>4730</c:v>
                </c:pt>
                <c:pt idx="454">
                  <c:v>4730</c:v>
                </c:pt>
                <c:pt idx="455">
                  <c:v>4730</c:v>
                </c:pt>
                <c:pt idx="456">
                  <c:v>4720</c:v>
                </c:pt>
                <c:pt idx="457">
                  <c:v>4720</c:v>
                </c:pt>
                <c:pt idx="458">
                  <c:v>4750</c:v>
                </c:pt>
                <c:pt idx="459">
                  <c:v>4750</c:v>
                </c:pt>
                <c:pt idx="460">
                  <c:v>4750</c:v>
                </c:pt>
                <c:pt idx="461">
                  <c:v>4750</c:v>
                </c:pt>
                <c:pt idx="462">
                  <c:v>4760</c:v>
                </c:pt>
                <c:pt idx="463">
                  <c:v>4770</c:v>
                </c:pt>
                <c:pt idx="464">
                  <c:v>4770</c:v>
                </c:pt>
                <c:pt idx="465">
                  <c:v>4770</c:v>
                </c:pt>
                <c:pt idx="466">
                  <c:v>4760</c:v>
                </c:pt>
                <c:pt idx="467">
                  <c:v>4760</c:v>
                </c:pt>
                <c:pt idx="468">
                  <c:v>4760</c:v>
                </c:pt>
                <c:pt idx="469">
                  <c:v>4750</c:v>
                </c:pt>
                <c:pt idx="470">
                  <c:v>4770</c:v>
                </c:pt>
                <c:pt idx="471">
                  <c:v>4790</c:v>
                </c:pt>
                <c:pt idx="472">
                  <c:v>4870</c:v>
                </c:pt>
                <c:pt idx="473">
                  <c:v>4860</c:v>
                </c:pt>
                <c:pt idx="474">
                  <c:v>4860</c:v>
                </c:pt>
                <c:pt idx="475">
                  <c:v>4890</c:v>
                </c:pt>
                <c:pt idx="476">
                  <c:v>4920</c:v>
                </c:pt>
                <c:pt idx="477">
                  <c:v>4900</c:v>
                </c:pt>
                <c:pt idx="478">
                  <c:v>4880</c:v>
                </c:pt>
                <c:pt idx="479">
                  <c:v>4860</c:v>
                </c:pt>
                <c:pt idx="480">
                  <c:v>4850</c:v>
                </c:pt>
                <c:pt idx="481">
                  <c:v>4830</c:v>
                </c:pt>
                <c:pt idx="482">
                  <c:v>4800</c:v>
                </c:pt>
                <c:pt idx="483">
                  <c:v>4830</c:v>
                </c:pt>
                <c:pt idx="484">
                  <c:v>4870</c:v>
                </c:pt>
                <c:pt idx="485">
                  <c:v>4860</c:v>
                </c:pt>
                <c:pt idx="486">
                  <c:v>4830</c:v>
                </c:pt>
                <c:pt idx="487">
                  <c:v>4810</c:v>
                </c:pt>
                <c:pt idx="488">
                  <c:v>4790</c:v>
                </c:pt>
                <c:pt idx="489">
                  <c:v>4790</c:v>
                </c:pt>
                <c:pt idx="490">
                  <c:v>4780</c:v>
                </c:pt>
                <c:pt idx="491">
                  <c:v>4780</c:v>
                </c:pt>
                <c:pt idx="492">
                  <c:v>4790</c:v>
                </c:pt>
                <c:pt idx="493">
                  <c:v>4830</c:v>
                </c:pt>
                <c:pt idx="494">
                  <c:v>4820</c:v>
                </c:pt>
                <c:pt idx="495">
                  <c:v>4790</c:v>
                </c:pt>
                <c:pt idx="496">
                  <c:v>4790</c:v>
                </c:pt>
                <c:pt idx="497">
                  <c:v>4740</c:v>
                </c:pt>
                <c:pt idx="498">
                  <c:v>4740</c:v>
                </c:pt>
                <c:pt idx="499">
                  <c:v>4760</c:v>
                </c:pt>
                <c:pt idx="500">
                  <c:v>4760</c:v>
                </c:pt>
                <c:pt idx="501">
                  <c:v>4740</c:v>
                </c:pt>
                <c:pt idx="502">
                  <c:v>4870</c:v>
                </c:pt>
                <c:pt idx="503">
                  <c:v>4860</c:v>
                </c:pt>
                <c:pt idx="504">
                  <c:v>4680</c:v>
                </c:pt>
                <c:pt idx="505">
                  <c:v>4960</c:v>
                </c:pt>
                <c:pt idx="506">
                  <c:v>4990</c:v>
                </c:pt>
                <c:pt idx="507">
                  <c:v>4930</c:v>
                </c:pt>
                <c:pt idx="508">
                  <c:v>4950</c:v>
                </c:pt>
                <c:pt idx="509">
                  <c:v>5000</c:v>
                </c:pt>
                <c:pt idx="510">
                  <c:v>5020</c:v>
                </c:pt>
                <c:pt idx="511">
                  <c:v>5250</c:v>
                </c:pt>
                <c:pt idx="512">
                  <c:v>5240</c:v>
                </c:pt>
                <c:pt idx="513">
                  <c:v>5170</c:v>
                </c:pt>
                <c:pt idx="514">
                  <c:v>5320</c:v>
                </c:pt>
                <c:pt idx="515">
                  <c:v>5420</c:v>
                </c:pt>
                <c:pt idx="516">
                  <c:v>5420</c:v>
                </c:pt>
                <c:pt idx="517">
                  <c:v>5380</c:v>
                </c:pt>
                <c:pt idx="518">
                  <c:v>5590</c:v>
                </c:pt>
                <c:pt idx="519">
                  <c:v>5770</c:v>
                </c:pt>
                <c:pt idx="520">
                  <c:v>5830</c:v>
                </c:pt>
                <c:pt idx="521">
                  <c:v>5800</c:v>
                </c:pt>
                <c:pt idx="522">
                  <c:v>5840</c:v>
                </c:pt>
                <c:pt idx="523">
                  <c:v>5840</c:v>
                </c:pt>
                <c:pt idx="524">
                  <c:v>5790</c:v>
                </c:pt>
                <c:pt idx="525">
                  <c:v>5950</c:v>
                </c:pt>
                <c:pt idx="526">
                  <c:v>6070</c:v>
                </c:pt>
                <c:pt idx="527">
                  <c:v>6040</c:v>
                </c:pt>
                <c:pt idx="528">
                  <c:v>5980</c:v>
                </c:pt>
                <c:pt idx="529">
                  <c:v>5900</c:v>
                </c:pt>
                <c:pt idx="530">
                  <c:v>5900</c:v>
                </c:pt>
                <c:pt idx="531">
                  <c:v>5880</c:v>
                </c:pt>
                <c:pt idx="532">
                  <c:v>5870</c:v>
                </c:pt>
                <c:pt idx="533">
                  <c:v>5850</c:v>
                </c:pt>
                <c:pt idx="534">
                  <c:v>5850</c:v>
                </c:pt>
                <c:pt idx="535">
                  <c:v>5900</c:v>
                </c:pt>
                <c:pt idx="536">
                  <c:v>5880</c:v>
                </c:pt>
                <c:pt idx="537">
                  <c:v>5820</c:v>
                </c:pt>
                <c:pt idx="538">
                  <c:v>5670</c:v>
                </c:pt>
                <c:pt idx="539">
                  <c:v>5670</c:v>
                </c:pt>
                <c:pt idx="540">
                  <c:v>5550</c:v>
                </c:pt>
                <c:pt idx="541">
                  <c:v>5580</c:v>
                </c:pt>
                <c:pt idx="542">
                  <c:v>5580</c:v>
                </c:pt>
                <c:pt idx="543">
                  <c:v>5530</c:v>
                </c:pt>
                <c:pt idx="544">
                  <c:v>5490</c:v>
                </c:pt>
                <c:pt idx="545">
                  <c:v>5380</c:v>
                </c:pt>
                <c:pt idx="546">
                  <c:v>5400</c:v>
                </c:pt>
                <c:pt idx="547">
                  <c:v>5360</c:v>
                </c:pt>
                <c:pt idx="548">
                  <c:v>5340</c:v>
                </c:pt>
                <c:pt idx="549">
                  <c:v>5290</c:v>
                </c:pt>
                <c:pt idx="550">
                  <c:v>5270</c:v>
                </c:pt>
                <c:pt idx="551">
                  <c:v>5310</c:v>
                </c:pt>
                <c:pt idx="552">
                  <c:v>5300</c:v>
                </c:pt>
                <c:pt idx="553">
                  <c:v>5200</c:v>
                </c:pt>
                <c:pt idx="554">
                  <c:v>5220</c:v>
                </c:pt>
                <c:pt idx="555">
                  <c:v>5260</c:v>
                </c:pt>
                <c:pt idx="556">
                  <c:v>5250</c:v>
                </c:pt>
                <c:pt idx="557">
                  <c:v>5200</c:v>
                </c:pt>
                <c:pt idx="558">
                  <c:v>5140</c:v>
                </c:pt>
                <c:pt idx="559">
                  <c:v>5090</c:v>
                </c:pt>
                <c:pt idx="560">
                  <c:v>5210</c:v>
                </c:pt>
                <c:pt idx="561">
                  <c:v>5280</c:v>
                </c:pt>
                <c:pt idx="562">
                  <c:v>5300</c:v>
                </c:pt>
                <c:pt idx="563">
                  <c:v>5300</c:v>
                </c:pt>
                <c:pt idx="564">
                  <c:v>5320</c:v>
                </c:pt>
                <c:pt idx="565">
                  <c:v>5320</c:v>
                </c:pt>
                <c:pt idx="566">
                  <c:v>5290</c:v>
                </c:pt>
                <c:pt idx="567">
                  <c:v>5270</c:v>
                </c:pt>
                <c:pt idx="568">
                  <c:v>5270</c:v>
                </c:pt>
                <c:pt idx="569">
                  <c:v>5290</c:v>
                </c:pt>
                <c:pt idx="570">
                  <c:v>5270</c:v>
                </c:pt>
                <c:pt idx="571">
                  <c:v>5210</c:v>
                </c:pt>
                <c:pt idx="572">
                  <c:v>5290</c:v>
                </c:pt>
                <c:pt idx="573">
                  <c:v>5420</c:v>
                </c:pt>
                <c:pt idx="574">
                  <c:v>5400</c:v>
                </c:pt>
                <c:pt idx="575">
                  <c:v>5380</c:v>
                </c:pt>
                <c:pt idx="576">
                  <c:v>5400</c:v>
                </c:pt>
                <c:pt idx="577">
                  <c:v>5400</c:v>
                </c:pt>
                <c:pt idx="578">
                  <c:v>5340</c:v>
                </c:pt>
                <c:pt idx="579">
                  <c:v>5280</c:v>
                </c:pt>
                <c:pt idx="580">
                  <c:v>5320</c:v>
                </c:pt>
                <c:pt idx="581">
                  <c:v>5310</c:v>
                </c:pt>
                <c:pt idx="582">
                  <c:v>5350</c:v>
                </c:pt>
                <c:pt idx="583">
                  <c:v>5270</c:v>
                </c:pt>
                <c:pt idx="584">
                  <c:v>5270</c:v>
                </c:pt>
                <c:pt idx="585">
                  <c:v>5250</c:v>
                </c:pt>
                <c:pt idx="586">
                  <c:v>5170</c:v>
                </c:pt>
                <c:pt idx="587">
                  <c:v>5220</c:v>
                </c:pt>
                <c:pt idx="588">
                  <c:v>5080</c:v>
                </c:pt>
                <c:pt idx="589">
                  <c:v>5090</c:v>
                </c:pt>
                <c:pt idx="590">
                  <c:v>5070</c:v>
                </c:pt>
                <c:pt idx="591">
                  <c:v>5010</c:v>
                </c:pt>
                <c:pt idx="592">
                  <c:v>4940</c:v>
                </c:pt>
                <c:pt idx="593">
                  <c:v>4900</c:v>
                </c:pt>
                <c:pt idx="594">
                  <c:v>4920</c:v>
                </c:pt>
                <c:pt idx="595">
                  <c:v>4900</c:v>
                </c:pt>
                <c:pt idx="596">
                  <c:v>4910</c:v>
                </c:pt>
                <c:pt idx="597">
                  <c:v>4900</c:v>
                </c:pt>
                <c:pt idx="598">
                  <c:v>4900</c:v>
                </c:pt>
                <c:pt idx="599">
                  <c:v>4880</c:v>
                </c:pt>
                <c:pt idx="600">
                  <c:v>4890</c:v>
                </c:pt>
                <c:pt idx="601">
                  <c:v>4870</c:v>
                </c:pt>
                <c:pt idx="602">
                  <c:v>4950</c:v>
                </c:pt>
                <c:pt idx="603">
                  <c:v>5040</c:v>
                </c:pt>
                <c:pt idx="604">
                  <c:v>5040</c:v>
                </c:pt>
                <c:pt idx="605">
                  <c:v>5040</c:v>
                </c:pt>
                <c:pt idx="606">
                  <c:v>5120</c:v>
                </c:pt>
                <c:pt idx="607">
                  <c:v>5130</c:v>
                </c:pt>
                <c:pt idx="608">
                  <c:v>5090</c:v>
                </c:pt>
                <c:pt idx="609">
                  <c:v>5030</c:v>
                </c:pt>
                <c:pt idx="610">
                  <c:v>5000</c:v>
                </c:pt>
                <c:pt idx="611">
                  <c:v>5050</c:v>
                </c:pt>
                <c:pt idx="612">
                  <c:v>5110</c:v>
                </c:pt>
                <c:pt idx="613">
                  <c:v>5090</c:v>
                </c:pt>
                <c:pt idx="614">
                  <c:v>5040</c:v>
                </c:pt>
                <c:pt idx="615">
                  <c:v>5070</c:v>
                </c:pt>
                <c:pt idx="616">
                  <c:v>5070</c:v>
                </c:pt>
                <c:pt idx="617">
                  <c:v>4870</c:v>
                </c:pt>
                <c:pt idx="618">
                  <c:v>4770</c:v>
                </c:pt>
                <c:pt idx="619">
                  <c:v>4790</c:v>
                </c:pt>
                <c:pt idx="620">
                  <c:v>4960</c:v>
                </c:pt>
                <c:pt idx="621">
                  <c:v>4960</c:v>
                </c:pt>
                <c:pt idx="622">
                  <c:v>5160</c:v>
                </c:pt>
                <c:pt idx="623">
                  <c:v>5160</c:v>
                </c:pt>
                <c:pt idx="624">
                  <c:v>5370</c:v>
                </c:pt>
                <c:pt idx="625">
                  <c:v>5580</c:v>
                </c:pt>
                <c:pt idx="626">
                  <c:v>5600</c:v>
                </c:pt>
                <c:pt idx="627">
                  <c:v>5730</c:v>
                </c:pt>
                <c:pt idx="628">
                  <c:v>6000</c:v>
                </c:pt>
                <c:pt idx="629">
                  <c:v>6090</c:v>
                </c:pt>
                <c:pt idx="630">
                  <c:v>6080</c:v>
                </c:pt>
                <c:pt idx="631">
                  <c:v>6120</c:v>
                </c:pt>
                <c:pt idx="632">
                  <c:v>5680</c:v>
                </c:pt>
                <c:pt idx="633">
                  <c:v>5510</c:v>
                </c:pt>
                <c:pt idx="634">
                  <c:v>5490</c:v>
                </c:pt>
                <c:pt idx="635">
                  <c:v>5270</c:v>
                </c:pt>
                <c:pt idx="636">
                  <c:v>5260</c:v>
                </c:pt>
                <c:pt idx="637">
                  <c:v>5230</c:v>
                </c:pt>
                <c:pt idx="638">
                  <c:v>5270</c:v>
                </c:pt>
                <c:pt idx="639">
                  <c:v>5270</c:v>
                </c:pt>
                <c:pt idx="640">
                  <c:v>5260</c:v>
                </c:pt>
                <c:pt idx="641">
                  <c:v>5160</c:v>
                </c:pt>
                <c:pt idx="642">
                  <c:v>5150</c:v>
                </c:pt>
                <c:pt idx="643">
                  <c:v>5110</c:v>
                </c:pt>
                <c:pt idx="644">
                  <c:v>5100</c:v>
                </c:pt>
                <c:pt idx="645">
                  <c:v>5100</c:v>
                </c:pt>
                <c:pt idx="646">
                  <c:v>5100</c:v>
                </c:pt>
                <c:pt idx="647">
                  <c:v>5100</c:v>
                </c:pt>
                <c:pt idx="648">
                  <c:v>5100</c:v>
                </c:pt>
                <c:pt idx="649">
                  <c:v>5080</c:v>
                </c:pt>
                <c:pt idx="650">
                  <c:v>5020</c:v>
                </c:pt>
                <c:pt idx="651">
                  <c:v>5090</c:v>
                </c:pt>
                <c:pt idx="652">
                  <c:v>5070</c:v>
                </c:pt>
                <c:pt idx="653">
                  <c:v>5090</c:v>
                </c:pt>
                <c:pt idx="654">
                  <c:v>5090</c:v>
                </c:pt>
                <c:pt idx="655">
                  <c:v>5010</c:v>
                </c:pt>
                <c:pt idx="656">
                  <c:v>4910</c:v>
                </c:pt>
                <c:pt idx="657">
                  <c:v>4890</c:v>
                </c:pt>
                <c:pt idx="658">
                  <c:v>4890</c:v>
                </c:pt>
                <c:pt idx="659">
                  <c:v>4890</c:v>
                </c:pt>
                <c:pt idx="660">
                  <c:v>4830</c:v>
                </c:pt>
                <c:pt idx="661">
                  <c:v>4790</c:v>
                </c:pt>
                <c:pt idx="662">
                  <c:v>4770</c:v>
                </c:pt>
                <c:pt idx="663">
                  <c:v>4750</c:v>
                </c:pt>
                <c:pt idx="664">
                  <c:v>4810</c:v>
                </c:pt>
                <c:pt idx="665">
                  <c:v>4740</c:v>
                </c:pt>
                <c:pt idx="666">
                  <c:v>4750</c:v>
                </c:pt>
                <c:pt idx="667">
                  <c:v>4700</c:v>
                </c:pt>
                <c:pt idx="668">
                  <c:v>4720</c:v>
                </c:pt>
                <c:pt idx="669">
                  <c:v>4700</c:v>
                </c:pt>
                <c:pt idx="670">
                  <c:v>4700</c:v>
                </c:pt>
                <c:pt idx="671">
                  <c:v>4630</c:v>
                </c:pt>
                <c:pt idx="672">
                  <c:v>4640</c:v>
                </c:pt>
                <c:pt idx="673">
                  <c:v>4700</c:v>
                </c:pt>
                <c:pt idx="674">
                  <c:v>4740</c:v>
                </c:pt>
                <c:pt idx="675">
                  <c:v>4660</c:v>
                </c:pt>
                <c:pt idx="676">
                  <c:v>4750</c:v>
                </c:pt>
                <c:pt idx="677">
                  <c:v>4770</c:v>
                </c:pt>
                <c:pt idx="678">
                  <c:v>4610</c:v>
                </c:pt>
                <c:pt idx="679">
                  <c:v>4620</c:v>
                </c:pt>
                <c:pt idx="680">
                  <c:v>4630</c:v>
                </c:pt>
                <c:pt idx="681">
                  <c:v>4630</c:v>
                </c:pt>
                <c:pt idx="682">
                  <c:v>4610</c:v>
                </c:pt>
                <c:pt idx="683">
                  <c:v>4640</c:v>
                </c:pt>
                <c:pt idx="684">
                  <c:v>4640</c:v>
                </c:pt>
                <c:pt idx="685">
                  <c:v>4480</c:v>
                </c:pt>
                <c:pt idx="686">
                  <c:v>4480</c:v>
                </c:pt>
                <c:pt idx="687">
                  <c:v>4460</c:v>
                </c:pt>
                <c:pt idx="688">
                  <c:v>4300</c:v>
                </c:pt>
                <c:pt idx="689">
                  <c:v>4300</c:v>
                </c:pt>
                <c:pt idx="690">
                  <c:v>4300</c:v>
                </c:pt>
                <c:pt idx="691">
                  <c:v>4300</c:v>
                </c:pt>
                <c:pt idx="692">
                  <c:v>4300</c:v>
                </c:pt>
                <c:pt idx="693">
                  <c:v>4300</c:v>
                </c:pt>
                <c:pt idx="694">
                  <c:v>4300</c:v>
                </c:pt>
                <c:pt idx="695">
                  <c:v>4300</c:v>
                </c:pt>
                <c:pt idx="696">
                  <c:v>4300</c:v>
                </c:pt>
                <c:pt idx="697">
                  <c:v>4300</c:v>
                </c:pt>
                <c:pt idx="698">
                  <c:v>4300</c:v>
                </c:pt>
                <c:pt idx="699">
                  <c:v>4300</c:v>
                </c:pt>
                <c:pt idx="700">
                  <c:v>4290</c:v>
                </c:pt>
                <c:pt idx="701">
                  <c:v>4290</c:v>
                </c:pt>
                <c:pt idx="702">
                  <c:v>4290</c:v>
                </c:pt>
                <c:pt idx="703">
                  <c:v>4290</c:v>
                </c:pt>
                <c:pt idx="704">
                  <c:v>4270</c:v>
                </c:pt>
                <c:pt idx="705">
                  <c:v>4300</c:v>
                </c:pt>
                <c:pt idx="706">
                  <c:v>4330</c:v>
                </c:pt>
                <c:pt idx="707">
                  <c:v>4330</c:v>
                </c:pt>
                <c:pt idx="708">
                  <c:v>4310</c:v>
                </c:pt>
                <c:pt idx="709">
                  <c:v>4340</c:v>
                </c:pt>
                <c:pt idx="710">
                  <c:v>4380</c:v>
                </c:pt>
                <c:pt idx="711">
                  <c:v>4460</c:v>
                </c:pt>
                <c:pt idx="712">
                  <c:v>4490</c:v>
                </c:pt>
                <c:pt idx="713">
                  <c:v>4490</c:v>
                </c:pt>
                <c:pt idx="714">
                  <c:v>4500</c:v>
                </c:pt>
                <c:pt idx="715">
                  <c:v>4540</c:v>
                </c:pt>
                <c:pt idx="716">
                  <c:v>4540</c:v>
                </c:pt>
                <c:pt idx="717">
                  <c:v>4480</c:v>
                </c:pt>
                <c:pt idx="718">
                  <c:v>4470</c:v>
                </c:pt>
                <c:pt idx="719">
                  <c:v>4470</c:v>
                </c:pt>
                <c:pt idx="720">
                  <c:v>4470</c:v>
                </c:pt>
                <c:pt idx="721">
                  <c:v>4460</c:v>
                </c:pt>
                <c:pt idx="722">
                  <c:v>4490</c:v>
                </c:pt>
                <c:pt idx="723">
                  <c:v>4490</c:v>
                </c:pt>
                <c:pt idx="724">
                  <c:v>4660</c:v>
                </c:pt>
                <c:pt idx="725">
                  <c:v>4660</c:v>
                </c:pt>
                <c:pt idx="726">
                  <c:v>4380</c:v>
                </c:pt>
                <c:pt idx="727">
                  <c:v>4260</c:v>
                </c:pt>
                <c:pt idx="728">
                  <c:v>4220</c:v>
                </c:pt>
                <c:pt idx="729">
                  <c:v>4160</c:v>
                </c:pt>
                <c:pt idx="730">
                  <c:v>4170</c:v>
                </c:pt>
                <c:pt idx="731">
                  <c:v>4200</c:v>
                </c:pt>
                <c:pt idx="732">
                  <c:v>4140</c:v>
                </c:pt>
                <c:pt idx="733">
                  <c:v>4080</c:v>
                </c:pt>
                <c:pt idx="734">
                  <c:v>4070</c:v>
                </c:pt>
                <c:pt idx="735">
                  <c:v>4060</c:v>
                </c:pt>
                <c:pt idx="736">
                  <c:v>4010</c:v>
                </c:pt>
                <c:pt idx="737">
                  <c:v>4050</c:v>
                </c:pt>
                <c:pt idx="738">
                  <c:v>4080</c:v>
                </c:pt>
                <c:pt idx="739">
                  <c:v>4080</c:v>
                </c:pt>
                <c:pt idx="740">
                  <c:v>4130</c:v>
                </c:pt>
                <c:pt idx="741">
                  <c:v>4130</c:v>
                </c:pt>
                <c:pt idx="742">
                  <c:v>4120</c:v>
                </c:pt>
                <c:pt idx="743">
                  <c:v>4130</c:v>
                </c:pt>
                <c:pt idx="744">
                  <c:v>4220</c:v>
                </c:pt>
                <c:pt idx="745">
                  <c:v>4260</c:v>
                </c:pt>
                <c:pt idx="746">
                  <c:v>4250</c:v>
                </c:pt>
                <c:pt idx="747">
                  <c:v>4230</c:v>
                </c:pt>
                <c:pt idx="748">
                  <c:v>4200</c:v>
                </c:pt>
                <c:pt idx="749">
                  <c:v>4180</c:v>
                </c:pt>
                <c:pt idx="750">
                  <c:v>4130</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min val="44881"/>
        </c:scaling>
        <c:delete val="0"/>
        <c:axPos val="b"/>
        <c:numFmt formatCode="yy/m"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days"/>
        <c:majorUnit val="1"/>
        <c:majorTimeUnit val="months"/>
        <c:minorUnit val="1"/>
        <c:minorTimeUnit val="days"/>
      </c:dateAx>
      <c:valAx>
        <c:axId val="123457"/>
        <c:scaling>
          <c:orientation val="minMax"/>
          <c:min val="3000"/>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legend>
      <c:legendPos val="t"/>
      <c:layout/>
      <c:overlay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mn-cs"/>
            </a:defRPr>
          </a:pPr>
        </a:p>
      </c:txPr>
    </c:legend>
    <c:plotVisOnly val="1"/>
    <c:dispBlanksAs val="span"/>
    <c:showDLblsOverMax val="0"/>
  </c:chart>
  <c:spPr>
    <a:noFill/>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r>
              <a:rPr lang="zh-CN"/>
              <a:t>Weekly HRC production of 37 Sample Steel Enterpris</a:t>
            </a:r>
            <a:r>
              <a:rPr lang="en-US" altLang="zh-CN"/>
              <a:t>es (10*thousand ton)</a:t>
            </a:r>
            <a:endParaRPr lang="en-US" altLang="zh-CN"/>
          </a:p>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endParaRPr lang="en-US" altLang="zh-CN" sz="1100"/>
          </a:p>
        </c:rich>
      </c:tx>
      <c:layout/>
      <c:overlay val="0"/>
    </c:title>
    <c:autoTitleDeleted val="0"/>
    <c:plotArea>
      <c:layout/>
      <c:lineChart>
        <c:grouping val="standard"/>
        <c:varyColors val="0"/>
        <c:ser>
          <c:idx val="0"/>
          <c:order val="0"/>
          <c:tx>
            <c:strRef>
              <c:f>"Weekly HRC production of 37 Sample Steel Enterpri"</c:f>
              <c:strCache>
                <c:ptCount val="1"/>
                <c:pt idx="0">
                  <c:v>Weekly HRC production of 37 Sample Steel Enterpri</c:v>
                </c:pt>
              </c:strCache>
            </c:strRef>
          </c:tx>
          <c:spPr>
            <a:ln w="19050" cap="rnd" cmpd="sng" algn="ctr">
              <a:solidFill>
                <a:srgbClr val="BC0008"/>
              </a:solidFill>
              <a:prstDash val="solid"/>
              <a:round/>
            </a:ln>
          </c:spPr>
          <c:marker>
            <c:symbol val="none"/>
          </c:marker>
          <c:dLbls>
            <c:delete val="1"/>
          </c:dLbls>
          <c:cat>
            <c:numRef>
              <c:f>[热卷产量.xlsx]导出数据!$A$5:$A$160</c:f>
              <c:numCache>
                <c:formatCode>yyyy\-m\-d</c:formatCode>
                <c:ptCount val="156"/>
                <c:pt idx="0" c:formatCode="yyyy\-m\-d">
                  <c:v>45240</c:v>
                </c:pt>
                <c:pt idx="1" c:formatCode="yyyy\-m\-d">
                  <c:v>45233</c:v>
                </c:pt>
                <c:pt idx="2" c:formatCode="yyyy\-m\-d">
                  <c:v>45226</c:v>
                </c:pt>
                <c:pt idx="3" c:formatCode="yyyy\-m\-d">
                  <c:v>45219</c:v>
                </c:pt>
                <c:pt idx="4" c:formatCode="yyyy\-m\-d">
                  <c:v>45212</c:v>
                </c:pt>
                <c:pt idx="5" c:formatCode="yyyy\-m\-d">
                  <c:v>45205</c:v>
                </c:pt>
                <c:pt idx="6" c:formatCode="yyyy\-m\-d">
                  <c:v>45198</c:v>
                </c:pt>
                <c:pt idx="7" c:formatCode="yyyy\-m\-d">
                  <c:v>45191</c:v>
                </c:pt>
                <c:pt idx="8" c:formatCode="yyyy\-m\-d">
                  <c:v>45184</c:v>
                </c:pt>
                <c:pt idx="9" c:formatCode="yyyy\-m\-d">
                  <c:v>45177</c:v>
                </c:pt>
                <c:pt idx="10" c:formatCode="yyyy\-m\-d">
                  <c:v>45170</c:v>
                </c:pt>
                <c:pt idx="11" c:formatCode="yyyy\-m\-d">
                  <c:v>45163</c:v>
                </c:pt>
                <c:pt idx="12" c:formatCode="yyyy\-m\-d">
                  <c:v>45156</c:v>
                </c:pt>
                <c:pt idx="13" c:formatCode="yyyy\-m\-d">
                  <c:v>45149</c:v>
                </c:pt>
                <c:pt idx="14" c:formatCode="yyyy\-m\-d">
                  <c:v>45142</c:v>
                </c:pt>
                <c:pt idx="15" c:formatCode="yyyy\-m\-d">
                  <c:v>45135</c:v>
                </c:pt>
                <c:pt idx="16" c:formatCode="yyyy\-m\-d">
                  <c:v>45128</c:v>
                </c:pt>
                <c:pt idx="17" c:formatCode="yyyy\-m\-d">
                  <c:v>45121</c:v>
                </c:pt>
                <c:pt idx="18" c:formatCode="yyyy\-m\-d">
                  <c:v>45114</c:v>
                </c:pt>
                <c:pt idx="19" c:formatCode="yyyy\-m\-d">
                  <c:v>45107</c:v>
                </c:pt>
                <c:pt idx="20" c:formatCode="yyyy\-m\-d">
                  <c:v>45100</c:v>
                </c:pt>
                <c:pt idx="21" c:formatCode="yyyy\-m\-d">
                  <c:v>45093</c:v>
                </c:pt>
                <c:pt idx="22" c:formatCode="yyyy\-m\-d">
                  <c:v>45086</c:v>
                </c:pt>
                <c:pt idx="23" c:formatCode="yyyy\-m\-d">
                  <c:v>45079</c:v>
                </c:pt>
                <c:pt idx="24" c:formatCode="yyyy\-m\-d">
                  <c:v>45072</c:v>
                </c:pt>
                <c:pt idx="25" c:formatCode="yyyy\-m\-d">
                  <c:v>45065</c:v>
                </c:pt>
                <c:pt idx="26" c:formatCode="yyyy\-m\-d">
                  <c:v>45058</c:v>
                </c:pt>
                <c:pt idx="27" c:formatCode="yyyy\-m\-d">
                  <c:v>45051</c:v>
                </c:pt>
                <c:pt idx="28" c:formatCode="yyyy\-m\-d">
                  <c:v>45044</c:v>
                </c:pt>
                <c:pt idx="29" c:formatCode="yyyy\-m\-d">
                  <c:v>45037</c:v>
                </c:pt>
                <c:pt idx="30" c:formatCode="yyyy\-m\-d">
                  <c:v>45030</c:v>
                </c:pt>
                <c:pt idx="31" c:formatCode="yyyy\-m\-d">
                  <c:v>45023</c:v>
                </c:pt>
                <c:pt idx="32" c:formatCode="yyyy\-m\-d">
                  <c:v>45016</c:v>
                </c:pt>
                <c:pt idx="33" c:formatCode="yyyy\-m\-d">
                  <c:v>45009</c:v>
                </c:pt>
                <c:pt idx="34" c:formatCode="yyyy\-m\-d">
                  <c:v>45002</c:v>
                </c:pt>
                <c:pt idx="35" c:formatCode="yyyy\-m\-d">
                  <c:v>44995</c:v>
                </c:pt>
                <c:pt idx="36" c:formatCode="yyyy\-m\-d">
                  <c:v>44988</c:v>
                </c:pt>
                <c:pt idx="37" c:formatCode="yyyy\-m\-d">
                  <c:v>44981</c:v>
                </c:pt>
                <c:pt idx="38" c:formatCode="yyyy\-m\-d">
                  <c:v>44974</c:v>
                </c:pt>
                <c:pt idx="39" c:formatCode="yyyy\-m\-d">
                  <c:v>44967</c:v>
                </c:pt>
                <c:pt idx="40" c:formatCode="yyyy\-m\-d">
                  <c:v>44960</c:v>
                </c:pt>
                <c:pt idx="41" c:formatCode="yyyy\-m\-d">
                  <c:v>44953</c:v>
                </c:pt>
                <c:pt idx="42" c:formatCode="yyyy\-m\-d">
                  <c:v>44946</c:v>
                </c:pt>
                <c:pt idx="43" c:formatCode="yyyy\-m\-d">
                  <c:v>44939</c:v>
                </c:pt>
                <c:pt idx="44" c:formatCode="yyyy\-m\-d">
                  <c:v>44932</c:v>
                </c:pt>
                <c:pt idx="45" c:formatCode="yyyy\-m\-d">
                  <c:v>44925</c:v>
                </c:pt>
                <c:pt idx="46" c:formatCode="yyyy\-m\-d">
                  <c:v>44918</c:v>
                </c:pt>
                <c:pt idx="47" c:formatCode="yyyy\-m\-d">
                  <c:v>44911</c:v>
                </c:pt>
                <c:pt idx="48" c:formatCode="yyyy\-m\-d">
                  <c:v>44904</c:v>
                </c:pt>
                <c:pt idx="49" c:formatCode="yyyy\-m\-d">
                  <c:v>44897</c:v>
                </c:pt>
                <c:pt idx="50" c:formatCode="yyyy\-m\-d">
                  <c:v>44890</c:v>
                </c:pt>
                <c:pt idx="51" c:formatCode="yyyy\-m\-d">
                  <c:v>44883</c:v>
                </c:pt>
                <c:pt idx="52" c:formatCode="yyyy\-m\-d">
                  <c:v>44876</c:v>
                </c:pt>
                <c:pt idx="53" c:formatCode="yyyy\-m\-d">
                  <c:v>44869</c:v>
                </c:pt>
                <c:pt idx="54" c:formatCode="yyyy\-m\-d">
                  <c:v>44862</c:v>
                </c:pt>
                <c:pt idx="55" c:formatCode="yyyy\-m\-d">
                  <c:v>44855</c:v>
                </c:pt>
                <c:pt idx="56" c:formatCode="yyyy\-m\-d">
                  <c:v>44848</c:v>
                </c:pt>
                <c:pt idx="57" c:formatCode="yyyy\-m\-d">
                  <c:v>44841</c:v>
                </c:pt>
                <c:pt idx="58" c:formatCode="yyyy\-m\-d">
                  <c:v>44834</c:v>
                </c:pt>
                <c:pt idx="59" c:formatCode="yyyy\-m\-d">
                  <c:v>44827</c:v>
                </c:pt>
                <c:pt idx="60" c:formatCode="yyyy\-m\-d">
                  <c:v>44820</c:v>
                </c:pt>
                <c:pt idx="61" c:formatCode="yyyy\-m\-d">
                  <c:v>44813</c:v>
                </c:pt>
                <c:pt idx="62" c:formatCode="yyyy\-m\-d">
                  <c:v>44806</c:v>
                </c:pt>
                <c:pt idx="63" c:formatCode="yyyy\-m\-d">
                  <c:v>44799</c:v>
                </c:pt>
                <c:pt idx="64" c:formatCode="yyyy\-m\-d">
                  <c:v>44792</c:v>
                </c:pt>
                <c:pt idx="65" c:formatCode="yyyy\-m\-d">
                  <c:v>44785</c:v>
                </c:pt>
                <c:pt idx="66" c:formatCode="yyyy\-m\-d">
                  <c:v>44778</c:v>
                </c:pt>
                <c:pt idx="67" c:formatCode="yyyy\-m\-d">
                  <c:v>44771</c:v>
                </c:pt>
                <c:pt idx="68" c:formatCode="yyyy\-m\-d">
                  <c:v>44764</c:v>
                </c:pt>
                <c:pt idx="69" c:formatCode="yyyy\-m\-d">
                  <c:v>44757</c:v>
                </c:pt>
                <c:pt idx="70" c:formatCode="yyyy\-m\-d">
                  <c:v>44750</c:v>
                </c:pt>
                <c:pt idx="71" c:formatCode="yyyy\-m\-d">
                  <c:v>44743</c:v>
                </c:pt>
                <c:pt idx="72" c:formatCode="yyyy\-m\-d">
                  <c:v>44736</c:v>
                </c:pt>
                <c:pt idx="73" c:formatCode="yyyy\-m\-d">
                  <c:v>44729</c:v>
                </c:pt>
                <c:pt idx="74" c:formatCode="yyyy\-m\-d">
                  <c:v>44722</c:v>
                </c:pt>
                <c:pt idx="75" c:formatCode="yyyy\-m\-d">
                  <c:v>44715</c:v>
                </c:pt>
                <c:pt idx="76" c:formatCode="yyyy\-m\-d">
                  <c:v>44708</c:v>
                </c:pt>
                <c:pt idx="77" c:formatCode="yyyy\-m\-d">
                  <c:v>44701</c:v>
                </c:pt>
                <c:pt idx="78" c:formatCode="yyyy\-m\-d">
                  <c:v>44694</c:v>
                </c:pt>
                <c:pt idx="79" c:formatCode="yyyy\-m\-d">
                  <c:v>44687</c:v>
                </c:pt>
                <c:pt idx="80" c:formatCode="yyyy\-m\-d">
                  <c:v>44680</c:v>
                </c:pt>
                <c:pt idx="81" c:formatCode="yyyy\-m\-d">
                  <c:v>44673</c:v>
                </c:pt>
                <c:pt idx="82" c:formatCode="yyyy\-m\-d">
                  <c:v>44666</c:v>
                </c:pt>
                <c:pt idx="83" c:formatCode="yyyy\-m\-d">
                  <c:v>44659</c:v>
                </c:pt>
                <c:pt idx="84" c:formatCode="yyyy\-m\-d">
                  <c:v>44652</c:v>
                </c:pt>
                <c:pt idx="85" c:formatCode="yyyy\-m\-d">
                  <c:v>44645</c:v>
                </c:pt>
                <c:pt idx="86" c:formatCode="yyyy\-m\-d">
                  <c:v>44638</c:v>
                </c:pt>
                <c:pt idx="87" c:formatCode="yyyy\-m\-d">
                  <c:v>44631</c:v>
                </c:pt>
                <c:pt idx="88" c:formatCode="yyyy\-m\-d">
                  <c:v>44624</c:v>
                </c:pt>
                <c:pt idx="89" c:formatCode="yyyy\-m\-d">
                  <c:v>44617</c:v>
                </c:pt>
                <c:pt idx="90" c:formatCode="yyyy\-m\-d">
                  <c:v>44610</c:v>
                </c:pt>
                <c:pt idx="91" c:formatCode="yyyy\-m\-d">
                  <c:v>44603</c:v>
                </c:pt>
                <c:pt idx="92" c:formatCode="yyyy\-m\-d">
                  <c:v>44596</c:v>
                </c:pt>
                <c:pt idx="93" c:formatCode="yyyy\-m\-d">
                  <c:v>44589</c:v>
                </c:pt>
                <c:pt idx="94" c:formatCode="yyyy\-m\-d">
                  <c:v>44582</c:v>
                </c:pt>
                <c:pt idx="95" c:formatCode="yyyy\-m\-d">
                  <c:v>44575</c:v>
                </c:pt>
                <c:pt idx="96" c:formatCode="yyyy\-m\-d">
                  <c:v>44568</c:v>
                </c:pt>
                <c:pt idx="97" c:formatCode="yyyy\-m\-d">
                  <c:v>44561</c:v>
                </c:pt>
                <c:pt idx="98" c:formatCode="yyyy\-m\-d">
                  <c:v>44554</c:v>
                </c:pt>
                <c:pt idx="99" c:formatCode="yyyy\-m\-d">
                  <c:v>44547</c:v>
                </c:pt>
                <c:pt idx="100" c:formatCode="yyyy\-m\-d">
                  <c:v>44540</c:v>
                </c:pt>
                <c:pt idx="101" c:formatCode="yyyy\-m\-d">
                  <c:v>44533</c:v>
                </c:pt>
                <c:pt idx="102" c:formatCode="yyyy\-m\-d">
                  <c:v>44526</c:v>
                </c:pt>
                <c:pt idx="103" c:formatCode="yyyy\-m\-d">
                  <c:v>44519</c:v>
                </c:pt>
                <c:pt idx="104" c:formatCode="yyyy\-m\-d">
                  <c:v>44512</c:v>
                </c:pt>
                <c:pt idx="105" c:formatCode="yyyy\-m\-d">
                  <c:v>44505</c:v>
                </c:pt>
                <c:pt idx="106" c:formatCode="yyyy\-m\-d">
                  <c:v>44498</c:v>
                </c:pt>
                <c:pt idx="107" c:formatCode="yyyy\-m\-d">
                  <c:v>44491</c:v>
                </c:pt>
                <c:pt idx="108" c:formatCode="yyyy\-m\-d">
                  <c:v>44484</c:v>
                </c:pt>
                <c:pt idx="109" c:formatCode="yyyy\-m\-d">
                  <c:v>44477</c:v>
                </c:pt>
                <c:pt idx="110" c:formatCode="yyyy\-m\-d">
                  <c:v>44470</c:v>
                </c:pt>
                <c:pt idx="111" c:formatCode="yyyy\-m\-d">
                  <c:v>44463</c:v>
                </c:pt>
                <c:pt idx="112" c:formatCode="yyyy\-m\-d">
                  <c:v>44456</c:v>
                </c:pt>
                <c:pt idx="113" c:formatCode="yyyy\-m\-d">
                  <c:v>44449</c:v>
                </c:pt>
                <c:pt idx="114" c:formatCode="yyyy\-m\-d">
                  <c:v>44442</c:v>
                </c:pt>
                <c:pt idx="115" c:formatCode="yyyy\-m\-d">
                  <c:v>44435</c:v>
                </c:pt>
                <c:pt idx="116" c:formatCode="yyyy\-m\-d">
                  <c:v>44428</c:v>
                </c:pt>
                <c:pt idx="117" c:formatCode="yyyy\-m\-d">
                  <c:v>44421</c:v>
                </c:pt>
                <c:pt idx="118" c:formatCode="yyyy\-m\-d">
                  <c:v>44414</c:v>
                </c:pt>
                <c:pt idx="119" c:formatCode="yyyy\-m\-d">
                  <c:v>44407</c:v>
                </c:pt>
                <c:pt idx="120" c:formatCode="yyyy\-m\-d">
                  <c:v>44400</c:v>
                </c:pt>
                <c:pt idx="121" c:formatCode="yyyy\-m\-d">
                  <c:v>44393</c:v>
                </c:pt>
                <c:pt idx="122" c:formatCode="yyyy\-m\-d">
                  <c:v>44386</c:v>
                </c:pt>
                <c:pt idx="123" c:formatCode="yyyy\-m\-d">
                  <c:v>44379</c:v>
                </c:pt>
                <c:pt idx="124" c:formatCode="yyyy\-m\-d">
                  <c:v>44372</c:v>
                </c:pt>
                <c:pt idx="125" c:formatCode="yyyy\-m\-d">
                  <c:v>44365</c:v>
                </c:pt>
                <c:pt idx="126" c:formatCode="yyyy\-m\-d">
                  <c:v>44358</c:v>
                </c:pt>
                <c:pt idx="127" c:formatCode="yyyy\-m\-d">
                  <c:v>44351</c:v>
                </c:pt>
                <c:pt idx="128" c:formatCode="yyyy\-m\-d">
                  <c:v>44344</c:v>
                </c:pt>
                <c:pt idx="129" c:formatCode="yyyy\-m\-d">
                  <c:v>44337</c:v>
                </c:pt>
                <c:pt idx="130" c:formatCode="yyyy\-m\-d">
                  <c:v>44330</c:v>
                </c:pt>
                <c:pt idx="131" c:formatCode="yyyy\-m\-d">
                  <c:v>44323</c:v>
                </c:pt>
                <c:pt idx="132" c:formatCode="yyyy\-m\-d">
                  <c:v>44316</c:v>
                </c:pt>
                <c:pt idx="133" c:formatCode="yyyy\-m\-d">
                  <c:v>44309</c:v>
                </c:pt>
                <c:pt idx="134" c:formatCode="yyyy\-m\-d">
                  <c:v>44302</c:v>
                </c:pt>
                <c:pt idx="135" c:formatCode="yyyy\-m\-d">
                  <c:v>44295</c:v>
                </c:pt>
                <c:pt idx="136" c:formatCode="yyyy\-m\-d">
                  <c:v>44288</c:v>
                </c:pt>
                <c:pt idx="137" c:formatCode="yyyy\-m\-d">
                  <c:v>44281</c:v>
                </c:pt>
                <c:pt idx="138" c:formatCode="yyyy\-m\-d">
                  <c:v>44274</c:v>
                </c:pt>
                <c:pt idx="139" c:formatCode="yyyy\-m\-d">
                  <c:v>44267</c:v>
                </c:pt>
                <c:pt idx="140" c:formatCode="yyyy\-m\-d">
                  <c:v>44260</c:v>
                </c:pt>
                <c:pt idx="141" c:formatCode="yyyy\-m\-d">
                  <c:v>44253</c:v>
                </c:pt>
                <c:pt idx="142" c:formatCode="yyyy\-m\-d">
                  <c:v>44246</c:v>
                </c:pt>
                <c:pt idx="143" c:formatCode="yyyy\-m\-d">
                  <c:v>44239</c:v>
                </c:pt>
                <c:pt idx="144" c:formatCode="yyyy\-m\-d">
                  <c:v>44232</c:v>
                </c:pt>
                <c:pt idx="145" c:formatCode="yyyy\-m\-d">
                  <c:v>44225</c:v>
                </c:pt>
                <c:pt idx="146" c:formatCode="yyyy\-m\-d">
                  <c:v>44218</c:v>
                </c:pt>
                <c:pt idx="147" c:formatCode="yyyy\-m\-d">
                  <c:v>44211</c:v>
                </c:pt>
                <c:pt idx="148" c:formatCode="yyyy\-m\-d">
                  <c:v>44204</c:v>
                </c:pt>
                <c:pt idx="149" c:formatCode="yyyy\-m\-d">
                  <c:v>44197</c:v>
                </c:pt>
                <c:pt idx="150" c:formatCode="yyyy\-m\-d">
                  <c:v>44190</c:v>
                </c:pt>
                <c:pt idx="151" c:formatCode="yyyy\-m\-d">
                  <c:v>44183</c:v>
                </c:pt>
                <c:pt idx="152" c:formatCode="yyyy\-m\-d">
                  <c:v>44176</c:v>
                </c:pt>
                <c:pt idx="153" c:formatCode="yyyy\-m\-d">
                  <c:v>44169</c:v>
                </c:pt>
                <c:pt idx="154" c:formatCode="yyyy\-m\-d">
                  <c:v>44162</c:v>
                </c:pt>
                <c:pt idx="155" c:formatCode="yyyy\-m\-d">
                  <c:v>44155</c:v>
                </c:pt>
              </c:numCache>
            </c:numRef>
          </c:cat>
          <c:val>
            <c:numRef>
              <c:f>[热卷产量.xlsx]导出数据!$B$5:$B$160</c:f>
              <c:numCache>
                <c:formatCode>General</c:formatCode>
                <c:ptCount val="156"/>
                <c:pt idx="0">
                  <c:v>303.38</c:v>
                </c:pt>
                <c:pt idx="1">
                  <c:v>316.3</c:v>
                </c:pt>
                <c:pt idx="2">
                  <c:v>312.86</c:v>
                </c:pt>
                <c:pt idx="3">
                  <c:v>309.37</c:v>
                </c:pt>
                <c:pt idx="4">
                  <c:v>316.93</c:v>
                </c:pt>
                <c:pt idx="5">
                  <c:v>320.03</c:v>
                </c:pt>
                <c:pt idx="6">
                  <c:v>315.72</c:v>
                </c:pt>
                <c:pt idx="7">
                  <c:v>315.79</c:v>
                </c:pt>
                <c:pt idx="8">
                  <c:v>308.9</c:v>
                </c:pt>
                <c:pt idx="9">
                  <c:v>315.48</c:v>
                </c:pt>
                <c:pt idx="10">
                  <c:v>320.1</c:v>
                </c:pt>
                <c:pt idx="11">
                  <c:v>318</c:v>
                </c:pt>
                <c:pt idx="12">
                  <c:v>314.66</c:v>
                </c:pt>
                <c:pt idx="13">
                  <c:v>311.71</c:v>
                </c:pt>
                <c:pt idx="14">
                  <c:v>305.26</c:v>
                </c:pt>
                <c:pt idx="15">
                  <c:v>307.59</c:v>
                </c:pt>
                <c:pt idx="16">
                  <c:v>306.98</c:v>
                </c:pt>
                <c:pt idx="17">
                  <c:v>303.51</c:v>
                </c:pt>
                <c:pt idx="18">
                  <c:v>305.49</c:v>
                </c:pt>
                <c:pt idx="19">
                  <c:v>311.06</c:v>
                </c:pt>
                <c:pt idx="20">
                  <c:v>308.71</c:v>
                </c:pt>
                <c:pt idx="21">
                  <c:v>312.36</c:v>
                </c:pt>
                <c:pt idx="22">
                  <c:v>313.6</c:v>
                </c:pt>
                <c:pt idx="23">
                  <c:v>310.06</c:v>
                </c:pt>
                <c:pt idx="24">
                  <c:v>315.31</c:v>
                </c:pt>
                <c:pt idx="25">
                  <c:v>308.96</c:v>
                </c:pt>
                <c:pt idx="26">
                  <c:v>312.93</c:v>
                </c:pt>
                <c:pt idx="27">
                  <c:v>318.36</c:v>
                </c:pt>
                <c:pt idx="28">
                  <c:v>320.69</c:v>
                </c:pt>
                <c:pt idx="29">
                  <c:v>317.49</c:v>
                </c:pt>
                <c:pt idx="30">
                  <c:v>323.84</c:v>
                </c:pt>
                <c:pt idx="31">
                  <c:v>325.11</c:v>
                </c:pt>
                <c:pt idx="32">
                  <c:v>317.01</c:v>
                </c:pt>
                <c:pt idx="33">
                  <c:v>305.66</c:v>
                </c:pt>
                <c:pt idx="34">
                  <c:v>302.06</c:v>
                </c:pt>
                <c:pt idx="35">
                  <c:v>301.96</c:v>
                </c:pt>
                <c:pt idx="36">
                  <c:v>308.35</c:v>
                </c:pt>
                <c:pt idx="37">
                  <c:v>307.23</c:v>
                </c:pt>
                <c:pt idx="38">
                  <c:v>307.76</c:v>
                </c:pt>
                <c:pt idx="39">
                  <c:v>308.15</c:v>
                </c:pt>
                <c:pt idx="40">
                  <c:v>306.04</c:v>
                </c:pt>
                <c:pt idx="41">
                  <c:v>305.59</c:v>
                </c:pt>
                <c:pt idx="42">
                  <c:v>300.97</c:v>
                </c:pt>
                <c:pt idx="43">
                  <c:v>297.04</c:v>
                </c:pt>
                <c:pt idx="44">
                  <c:v>301.11</c:v>
                </c:pt>
                <c:pt idx="45">
                  <c:v>309.03</c:v>
                </c:pt>
                <c:pt idx="46">
                  <c:v>300.91</c:v>
                </c:pt>
                <c:pt idx="47">
                  <c:v>311.72</c:v>
                </c:pt>
                <c:pt idx="48">
                  <c:v>309.35</c:v>
                </c:pt>
                <c:pt idx="49">
                  <c:v>297.59</c:v>
                </c:pt>
                <c:pt idx="50">
                  <c:v>288.84</c:v>
                </c:pt>
                <c:pt idx="51">
                  <c:v>296.22</c:v>
                </c:pt>
                <c:pt idx="52">
                  <c:v>300.96</c:v>
                </c:pt>
                <c:pt idx="53">
                  <c:v>308.22</c:v>
                </c:pt>
                <c:pt idx="54">
                  <c:v>311.85</c:v>
                </c:pt>
                <c:pt idx="55">
                  <c:v>315.49</c:v>
                </c:pt>
                <c:pt idx="56">
                  <c:v>312.93</c:v>
                </c:pt>
                <c:pt idx="57">
                  <c:v>305.99</c:v>
                </c:pt>
                <c:pt idx="58">
                  <c:v>299.77</c:v>
                </c:pt>
                <c:pt idx="59">
                  <c:v>308.52</c:v>
                </c:pt>
                <c:pt idx="60">
                  <c:v>309.16</c:v>
                </c:pt>
                <c:pt idx="61">
                  <c:v>307.25</c:v>
                </c:pt>
                <c:pt idx="62">
                  <c:v>307.25</c:v>
                </c:pt>
                <c:pt idx="63">
                  <c:v>292.11</c:v>
                </c:pt>
                <c:pt idx="64">
                  <c:v>292</c:v>
                </c:pt>
                <c:pt idx="65">
                  <c:v>300.69</c:v>
                </c:pt>
                <c:pt idx="66">
                  <c:v>299.96</c:v>
                </c:pt>
                <c:pt idx="67">
                  <c:v>304.07</c:v>
                </c:pt>
                <c:pt idx="68">
                  <c:v>306.67</c:v>
                </c:pt>
                <c:pt idx="69">
                  <c:v>311.9</c:v>
                </c:pt>
                <c:pt idx="70">
                  <c:v>312.63</c:v>
                </c:pt>
                <c:pt idx="71">
                  <c:v>325.87</c:v>
                </c:pt>
                <c:pt idx="72">
                  <c:v>318.37</c:v>
                </c:pt>
                <c:pt idx="73">
                  <c:v>315.29</c:v>
                </c:pt>
                <c:pt idx="74">
                  <c:v>328.84</c:v>
                </c:pt>
                <c:pt idx="75">
                  <c:v>315.04</c:v>
                </c:pt>
                <c:pt idx="76">
                  <c:v>316.56</c:v>
                </c:pt>
                <c:pt idx="77">
                  <c:v>326.16</c:v>
                </c:pt>
                <c:pt idx="78">
                  <c:v>327.05</c:v>
                </c:pt>
                <c:pt idx="79">
                  <c:v>324.04</c:v>
                </c:pt>
                <c:pt idx="80">
                  <c:v>323.96</c:v>
                </c:pt>
                <c:pt idx="81">
                  <c:v>322.08</c:v>
                </c:pt>
                <c:pt idx="82">
                  <c:v>321.27</c:v>
                </c:pt>
                <c:pt idx="83">
                  <c:v>319.43</c:v>
                </c:pt>
                <c:pt idx="84">
                  <c:v>307.3</c:v>
                </c:pt>
                <c:pt idx="85">
                  <c:v>314.16</c:v>
                </c:pt>
                <c:pt idx="86">
                  <c:v>306.51</c:v>
                </c:pt>
                <c:pt idx="87">
                  <c:v>294.94</c:v>
                </c:pt>
                <c:pt idx="88">
                  <c:v>317.08</c:v>
                </c:pt>
                <c:pt idx="89">
                  <c:v>311.28</c:v>
                </c:pt>
                <c:pt idx="90">
                  <c:v>301.52</c:v>
                </c:pt>
                <c:pt idx="91">
                  <c:v>298.45</c:v>
                </c:pt>
                <c:pt idx="92">
                  <c:v>309.79</c:v>
                </c:pt>
                <c:pt idx="93">
                  <c:v>322.55</c:v>
                </c:pt>
                <c:pt idx="94">
                  <c:v>316.23</c:v>
                </c:pt>
                <c:pt idx="95">
                  <c:v>311.44</c:v>
                </c:pt>
                <c:pt idx="96">
                  <c:v>305.82</c:v>
                </c:pt>
                <c:pt idx="97">
                  <c:v>296.85</c:v>
                </c:pt>
                <c:pt idx="98">
                  <c:v>289.02</c:v>
                </c:pt>
                <c:pt idx="99">
                  <c:v>298.27</c:v>
                </c:pt>
                <c:pt idx="100">
                  <c:v>282.56</c:v>
                </c:pt>
                <c:pt idx="101">
                  <c:v>280.63</c:v>
                </c:pt>
                <c:pt idx="102">
                  <c:v>291.92</c:v>
                </c:pt>
                <c:pt idx="103">
                  <c:v>302.28</c:v>
                </c:pt>
                <c:pt idx="104">
                  <c:v>301.39</c:v>
                </c:pt>
                <c:pt idx="105">
                  <c:v>297.13</c:v>
                </c:pt>
                <c:pt idx="106">
                  <c:v>292.75</c:v>
                </c:pt>
                <c:pt idx="107">
                  <c:v>285.03</c:v>
                </c:pt>
                <c:pt idx="108">
                  <c:v>295.47</c:v>
                </c:pt>
                <c:pt idx="109">
                  <c:v>297.39</c:v>
                </c:pt>
                <c:pt idx="110">
                  <c:v>302.03</c:v>
                </c:pt>
                <c:pt idx="111">
                  <c:v>308.73</c:v>
                </c:pt>
                <c:pt idx="112">
                  <c:v>310.91</c:v>
                </c:pt>
                <c:pt idx="113">
                  <c:v>318.83</c:v>
                </c:pt>
                <c:pt idx="114">
                  <c:v>314.65</c:v>
                </c:pt>
                <c:pt idx="115">
                  <c:v>317.7</c:v>
                </c:pt>
                <c:pt idx="116">
                  <c:v>320.63</c:v>
                </c:pt>
                <c:pt idx="117">
                  <c:v>327.19</c:v>
                </c:pt>
                <c:pt idx="118">
                  <c:v>320.39</c:v>
                </c:pt>
                <c:pt idx="119">
                  <c:v>311.43</c:v>
                </c:pt>
                <c:pt idx="120">
                  <c:v>323.43</c:v>
                </c:pt>
                <c:pt idx="121">
                  <c:v>327.46</c:v>
                </c:pt>
                <c:pt idx="122">
                  <c:v>323.62</c:v>
                </c:pt>
                <c:pt idx="123">
                  <c:v>328.08</c:v>
                </c:pt>
                <c:pt idx="124">
                  <c:v>340.66</c:v>
                </c:pt>
                <c:pt idx="125">
                  <c:v>340.04</c:v>
                </c:pt>
                <c:pt idx="126">
                  <c:v>340.49</c:v>
                </c:pt>
                <c:pt idx="127">
                  <c:v>337.78</c:v>
                </c:pt>
                <c:pt idx="128">
                  <c:v>337.04</c:v>
                </c:pt>
                <c:pt idx="129">
                  <c:v>336.58</c:v>
                </c:pt>
                <c:pt idx="130">
                  <c:v>335.64</c:v>
                </c:pt>
                <c:pt idx="131">
                  <c:v>331.79</c:v>
                </c:pt>
                <c:pt idx="132">
                  <c:v>328.34</c:v>
                </c:pt>
                <c:pt idx="133">
                  <c:v>321.94</c:v>
                </c:pt>
                <c:pt idx="134">
                  <c:v>314.14</c:v>
                </c:pt>
                <c:pt idx="135">
                  <c:v>327.1</c:v>
                </c:pt>
                <c:pt idx="136">
                  <c:v>326.36</c:v>
                </c:pt>
                <c:pt idx="137">
                  <c:v>327.09</c:v>
                </c:pt>
                <c:pt idx="138">
                  <c:v>307.58</c:v>
                </c:pt>
                <c:pt idx="139">
                  <c:v>312.36</c:v>
                </c:pt>
                <c:pt idx="140">
                  <c:v>320</c:v>
                </c:pt>
                <c:pt idx="141">
                  <c:v>327.54</c:v>
                </c:pt>
                <c:pt idx="142">
                  <c:v>341.46</c:v>
                </c:pt>
                <c:pt idx="143">
                  <c:v>341.46</c:v>
                </c:pt>
                <c:pt idx="144">
                  <c:v>333.98</c:v>
                </c:pt>
                <c:pt idx="145">
                  <c:v>336.74</c:v>
                </c:pt>
                <c:pt idx="146">
                  <c:v>337.09</c:v>
                </c:pt>
                <c:pt idx="147">
                  <c:v>332.93</c:v>
                </c:pt>
                <c:pt idx="148">
                  <c:v>331.13</c:v>
                </c:pt>
                <c:pt idx="149">
                  <c:v>333.02</c:v>
                </c:pt>
                <c:pt idx="150">
                  <c:v>325.98</c:v>
                </c:pt>
                <c:pt idx="151">
                  <c:v>329.64</c:v>
                </c:pt>
                <c:pt idx="152">
                  <c:v>329.78</c:v>
                </c:pt>
                <c:pt idx="153">
                  <c:v>328.73</c:v>
                </c:pt>
                <c:pt idx="154">
                  <c:v>332.4</c:v>
                </c:pt>
                <c:pt idx="155">
                  <c:v>333.38</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m"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days"/>
        <c:majorUnit val="3"/>
        <c:majorTimeUnit val="months"/>
        <c:minorUnit val="2"/>
        <c:minorTimeUnit val="months"/>
      </c:dateAx>
      <c:valAx>
        <c:axId val="123457"/>
        <c:scaling>
          <c:orientation val="minMax"/>
          <c:min val="270"/>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"4.75mm HRC Price: Shanghai (yuan/t)"</c:f>
              <c:strCache>
                <c:ptCount val="1"/>
                <c:pt idx="0">
                  <c:v>4.75mm HRC Price: Shanghai (yuan/t)</c:v>
                </c:pt>
              </c:strCache>
            </c:strRef>
          </c:tx>
          <c:spPr>
            <a:ln w="19050" cap="rnd" cmpd="sng" algn="ctr">
              <a:solidFill>
                <a:srgbClr val="BC0008"/>
              </a:solidFill>
              <a:prstDash val="solid"/>
              <a:round/>
            </a:ln>
          </c:spPr>
          <c:marker>
            <c:symbol val="none"/>
          </c:marker>
          <c:dLbls>
            <c:delete val="1"/>
          </c:dLbls>
          <c:cat>
            <c:numRef>
              <c:f>[热卷上海.xlsx]导出数据!$A$5:$A$255</c:f>
              <c:numCache>
                <c:formatCode>yyyy\-m\-d</c:formatCode>
                <c:ptCount val="251"/>
                <c:pt idx="0" c:formatCode="yyyy\-m\-d">
                  <c:v>45246</c:v>
                </c:pt>
                <c:pt idx="1" c:formatCode="yyyy\-m\-d">
                  <c:v>45245</c:v>
                </c:pt>
                <c:pt idx="2" c:formatCode="yyyy\-m\-d">
                  <c:v>45244</c:v>
                </c:pt>
                <c:pt idx="3" c:formatCode="yyyy\-m\-d">
                  <c:v>45243</c:v>
                </c:pt>
                <c:pt idx="4" c:formatCode="yyyy\-m\-d">
                  <c:v>45240</c:v>
                </c:pt>
                <c:pt idx="5" c:formatCode="yyyy\-m\-d">
                  <c:v>45239</c:v>
                </c:pt>
                <c:pt idx="6" c:formatCode="yyyy\-m\-d">
                  <c:v>45238</c:v>
                </c:pt>
                <c:pt idx="7" c:formatCode="yyyy\-m\-d">
                  <c:v>45237</c:v>
                </c:pt>
                <c:pt idx="8" c:formatCode="yyyy\-m\-d">
                  <c:v>45236</c:v>
                </c:pt>
                <c:pt idx="9" c:formatCode="yyyy\-m\-d">
                  <c:v>45233</c:v>
                </c:pt>
                <c:pt idx="10" c:formatCode="yyyy\-m\-d">
                  <c:v>45232</c:v>
                </c:pt>
                <c:pt idx="11" c:formatCode="yyyy\-m\-d">
                  <c:v>45231</c:v>
                </c:pt>
                <c:pt idx="12" c:formatCode="yyyy\-m\-d">
                  <c:v>45230</c:v>
                </c:pt>
                <c:pt idx="13" c:formatCode="yyyy\-m\-d">
                  <c:v>45229</c:v>
                </c:pt>
                <c:pt idx="14" c:formatCode="yyyy\-m\-d">
                  <c:v>45226</c:v>
                </c:pt>
                <c:pt idx="15" c:formatCode="yyyy\-m\-d">
                  <c:v>45225</c:v>
                </c:pt>
                <c:pt idx="16" c:formatCode="yyyy\-m\-d">
                  <c:v>45224</c:v>
                </c:pt>
                <c:pt idx="17" c:formatCode="yyyy\-m\-d">
                  <c:v>45223</c:v>
                </c:pt>
                <c:pt idx="18" c:formatCode="yyyy\-m\-d">
                  <c:v>45222</c:v>
                </c:pt>
                <c:pt idx="19" c:formatCode="yyyy\-m\-d">
                  <c:v>45219</c:v>
                </c:pt>
                <c:pt idx="20" c:formatCode="yyyy\-m\-d">
                  <c:v>45218</c:v>
                </c:pt>
                <c:pt idx="21" c:formatCode="yyyy\-m\-d">
                  <c:v>45217</c:v>
                </c:pt>
                <c:pt idx="22" c:formatCode="yyyy\-m\-d">
                  <c:v>45216</c:v>
                </c:pt>
                <c:pt idx="23" c:formatCode="yyyy\-m\-d">
                  <c:v>45215</c:v>
                </c:pt>
                <c:pt idx="24" c:formatCode="yyyy\-m\-d">
                  <c:v>45212</c:v>
                </c:pt>
                <c:pt idx="25" c:formatCode="yyyy\-m\-d">
                  <c:v>45211</c:v>
                </c:pt>
                <c:pt idx="26" c:formatCode="yyyy\-m\-d">
                  <c:v>45210</c:v>
                </c:pt>
                <c:pt idx="27" c:formatCode="yyyy\-m\-d">
                  <c:v>45209</c:v>
                </c:pt>
                <c:pt idx="28" c:formatCode="yyyy\-m\-d">
                  <c:v>45208</c:v>
                </c:pt>
                <c:pt idx="29" c:formatCode="yyyy\-m\-d">
                  <c:v>45207</c:v>
                </c:pt>
                <c:pt idx="30" c:formatCode="yyyy\-m\-d">
                  <c:v>45206</c:v>
                </c:pt>
                <c:pt idx="31" c:formatCode="yyyy\-m\-d">
                  <c:v>45197</c:v>
                </c:pt>
                <c:pt idx="32" c:formatCode="yyyy\-m\-d">
                  <c:v>45196</c:v>
                </c:pt>
                <c:pt idx="33" c:formatCode="yyyy\-m\-d">
                  <c:v>45195</c:v>
                </c:pt>
                <c:pt idx="34" c:formatCode="yyyy\-m\-d">
                  <c:v>45194</c:v>
                </c:pt>
                <c:pt idx="35" c:formatCode="yyyy\-m\-d">
                  <c:v>45191</c:v>
                </c:pt>
                <c:pt idx="36" c:formatCode="yyyy\-m\-d">
                  <c:v>45190</c:v>
                </c:pt>
                <c:pt idx="37" c:formatCode="yyyy\-m\-d">
                  <c:v>45189</c:v>
                </c:pt>
                <c:pt idx="38" c:formatCode="yyyy\-m\-d">
                  <c:v>45188</c:v>
                </c:pt>
                <c:pt idx="39" c:formatCode="yyyy\-m\-d">
                  <c:v>45187</c:v>
                </c:pt>
                <c:pt idx="40" c:formatCode="yyyy\-m\-d">
                  <c:v>45184</c:v>
                </c:pt>
                <c:pt idx="41" c:formatCode="yyyy\-m\-d">
                  <c:v>45183</c:v>
                </c:pt>
                <c:pt idx="42" c:formatCode="yyyy\-m\-d">
                  <c:v>45182</c:v>
                </c:pt>
                <c:pt idx="43" c:formatCode="yyyy\-m\-d">
                  <c:v>45181</c:v>
                </c:pt>
                <c:pt idx="44" c:formatCode="yyyy\-m\-d">
                  <c:v>45180</c:v>
                </c:pt>
                <c:pt idx="45" c:formatCode="yyyy\-m\-d">
                  <c:v>45177</c:v>
                </c:pt>
                <c:pt idx="46" c:formatCode="yyyy\-m\-d">
                  <c:v>45176</c:v>
                </c:pt>
                <c:pt idx="47" c:formatCode="yyyy\-m\-d">
                  <c:v>45175</c:v>
                </c:pt>
                <c:pt idx="48" c:formatCode="yyyy\-m\-d">
                  <c:v>45174</c:v>
                </c:pt>
                <c:pt idx="49" c:formatCode="yyyy\-m\-d">
                  <c:v>45173</c:v>
                </c:pt>
                <c:pt idx="50" c:formatCode="yyyy\-m\-d">
                  <c:v>45170</c:v>
                </c:pt>
                <c:pt idx="51" c:formatCode="yyyy\-m\-d">
                  <c:v>45169</c:v>
                </c:pt>
                <c:pt idx="52" c:formatCode="yyyy\-m\-d">
                  <c:v>45168</c:v>
                </c:pt>
                <c:pt idx="53" c:formatCode="yyyy\-m\-d">
                  <c:v>45167</c:v>
                </c:pt>
                <c:pt idx="54" c:formatCode="yyyy\-m\-d">
                  <c:v>45166</c:v>
                </c:pt>
                <c:pt idx="55" c:formatCode="yyyy\-m\-d">
                  <c:v>45163</c:v>
                </c:pt>
                <c:pt idx="56" c:formatCode="yyyy\-m\-d">
                  <c:v>45162</c:v>
                </c:pt>
                <c:pt idx="57" c:formatCode="yyyy\-m\-d">
                  <c:v>45161</c:v>
                </c:pt>
                <c:pt idx="58" c:formatCode="yyyy\-m\-d">
                  <c:v>45160</c:v>
                </c:pt>
                <c:pt idx="59" c:formatCode="yyyy\-m\-d">
                  <c:v>45159</c:v>
                </c:pt>
                <c:pt idx="60" c:formatCode="yyyy\-m\-d">
                  <c:v>45156</c:v>
                </c:pt>
                <c:pt idx="61" c:formatCode="yyyy\-m\-d">
                  <c:v>45155</c:v>
                </c:pt>
                <c:pt idx="62" c:formatCode="yyyy\-m\-d">
                  <c:v>45154</c:v>
                </c:pt>
                <c:pt idx="63" c:formatCode="yyyy\-m\-d">
                  <c:v>45153</c:v>
                </c:pt>
                <c:pt idx="64" c:formatCode="yyyy\-m\-d">
                  <c:v>45152</c:v>
                </c:pt>
                <c:pt idx="65" c:formatCode="yyyy\-m\-d">
                  <c:v>45149</c:v>
                </c:pt>
                <c:pt idx="66" c:formatCode="yyyy\-m\-d">
                  <c:v>45148</c:v>
                </c:pt>
                <c:pt idx="67" c:formatCode="yyyy\-m\-d">
                  <c:v>45147</c:v>
                </c:pt>
                <c:pt idx="68" c:formatCode="yyyy\-m\-d">
                  <c:v>45146</c:v>
                </c:pt>
                <c:pt idx="69" c:formatCode="yyyy\-m\-d">
                  <c:v>45145</c:v>
                </c:pt>
                <c:pt idx="70" c:formatCode="yyyy\-m\-d">
                  <c:v>45142</c:v>
                </c:pt>
                <c:pt idx="71" c:formatCode="yyyy\-m\-d">
                  <c:v>45141</c:v>
                </c:pt>
                <c:pt idx="72" c:formatCode="yyyy\-m\-d">
                  <c:v>45140</c:v>
                </c:pt>
                <c:pt idx="73" c:formatCode="yyyy\-m\-d">
                  <c:v>45139</c:v>
                </c:pt>
                <c:pt idx="74" c:formatCode="yyyy\-m\-d">
                  <c:v>45138</c:v>
                </c:pt>
                <c:pt idx="75" c:formatCode="yyyy\-m\-d">
                  <c:v>45135</c:v>
                </c:pt>
                <c:pt idx="76" c:formatCode="yyyy\-m\-d">
                  <c:v>45134</c:v>
                </c:pt>
                <c:pt idx="77" c:formatCode="yyyy\-m\-d">
                  <c:v>45133</c:v>
                </c:pt>
                <c:pt idx="78" c:formatCode="yyyy\-m\-d">
                  <c:v>45132</c:v>
                </c:pt>
                <c:pt idx="79" c:formatCode="yyyy\-m\-d">
                  <c:v>45131</c:v>
                </c:pt>
                <c:pt idx="80" c:formatCode="yyyy\-m\-d">
                  <c:v>45128</c:v>
                </c:pt>
                <c:pt idx="81" c:formatCode="yyyy\-m\-d">
                  <c:v>45127</c:v>
                </c:pt>
                <c:pt idx="82" c:formatCode="yyyy\-m\-d">
                  <c:v>45126</c:v>
                </c:pt>
                <c:pt idx="83" c:formatCode="yyyy\-m\-d">
                  <c:v>45125</c:v>
                </c:pt>
                <c:pt idx="84" c:formatCode="yyyy\-m\-d">
                  <c:v>45124</c:v>
                </c:pt>
                <c:pt idx="85" c:formatCode="yyyy\-m\-d">
                  <c:v>45121</c:v>
                </c:pt>
                <c:pt idx="86" c:formatCode="yyyy\-m\-d">
                  <c:v>45120</c:v>
                </c:pt>
                <c:pt idx="87" c:formatCode="yyyy\-m\-d">
                  <c:v>45119</c:v>
                </c:pt>
                <c:pt idx="88" c:formatCode="yyyy\-m\-d">
                  <c:v>45118</c:v>
                </c:pt>
                <c:pt idx="89" c:formatCode="yyyy\-m\-d">
                  <c:v>45117</c:v>
                </c:pt>
                <c:pt idx="90" c:formatCode="yyyy\-m\-d">
                  <c:v>45114</c:v>
                </c:pt>
                <c:pt idx="91" c:formatCode="yyyy\-m\-d">
                  <c:v>45113</c:v>
                </c:pt>
                <c:pt idx="92" c:formatCode="yyyy\-m\-d">
                  <c:v>45112</c:v>
                </c:pt>
                <c:pt idx="93" c:formatCode="yyyy\-m\-d">
                  <c:v>45111</c:v>
                </c:pt>
                <c:pt idx="94" c:formatCode="yyyy\-m\-d">
                  <c:v>45110</c:v>
                </c:pt>
                <c:pt idx="95" c:formatCode="yyyy\-m\-d">
                  <c:v>45107</c:v>
                </c:pt>
                <c:pt idx="96" c:formatCode="yyyy\-m\-d">
                  <c:v>45106</c:v>
                </c:pt>
                <c:pt idx="97" c:formatCode="yyyy\-m\-d">
                  <c:v>45105</c:v>
                </c:pt>
                <c:pt idx="98" c:formatCode="yyyy\-m\-d">
                  <c:v>45104</c:v>
                </c:pt>
                <c:pt idx="99" c:formatCode="yyyy\-m\-d">
                  <c:v>45103</c:v>
                </c:pt>
                <c:pt idx="100" c:formatCode="yyyy\-m\-d">
                  <c:v>45102</c:v>
                </c:pt>
                <c:pt idx="101" c:formatCode="yyyy\-m\-d">
                  <c:v>45098</c:v>
                </c:pt>
                <c:pt idx="102" c:formatCode="yyyy\-m\-d">
                  <c:v>45097</c:v>
                </c:pt>
                <c:pt idx="103" c:formatCode="yyyy\-m\-d">
                  <c:v>45096</c:v>
                </c:pt>
                <c:pt idx="104" c:formatCode="yyyy\-m\-d">
                  <c:v>45093</c:v>
                </c:pt>
                <c:pt idx="105" c:formatCode="yyyy\-m\-d">
                  <c:v>45092</c:v>
                </c:pt>
                <c:pt idx="106" c:formatCode="yyyy\-m\-d">
                  <c:v>45091</c:v>
                </c:pt>
                <c:pt idx="107" c:formatCode="yyyy\-m\-d">
                  <c:v>45090</c:v>
                </c:pt>
                <c:pt idx="108" c:formatCode="yyyy\-m\-d">
                  <c:v>45089</c:v>
                </c:pt>
                <c:pt idx="109" c:formatCode="yyyy\-m\-d">
                  <c:v>45086</c:v>
                </c:pt>
                <c:pt idx="110" c:formatCode="yyyy\-m\-d">
                  <c:v>45085</c:v>
                </c:pt>
                <c:pt idx="111" c:formatCode="yyyy\-m\-d">
                  <c:v>45084</c:v>
                </c:pt>
                <c:pt idx="112" c:formatCode="yyyy\-m\-d">
                  <c:v>45083</c:v>
                </c:pt>
                <c:pt idx="113" c:formatCode="yyyy\-m\-d">
                  <c:v>45082</c:v>
                </c:pt>
                <c:pt idx="114" c:formatCode="yyyy\-m\-d">
                  <c:v>45079</c:v>
                </c:pt>
                <c:pt idx="115" c:formatCode="yyyy\-m\-d">
                  <c:v>45078</c:v>
                </c:pt>
                <c:pt idx="116" c:formatCode="yyyy\-m\-d">
                  <c:v>45077</c:v>
                </c:pt>
                <c:pt idx="117" c:formatCode="yyyy\-m\-d">
                  <c:v>45076</c:v>
                </c:pt>
                <c:pt idx="118" c:formatCode="yyyy\-m\-d">
                  <c:v>45075</c:v>
                </c:pt>
                <c:pt idx="119" c:formatCode="yyyy\-m\-d">
                  <c:v>45072</c:v>
                </c:pt>
                <c:pt idx="120" c:formatCode="yyyy\-m\-d">
                  <c:v>45071</c:v>
                </c:pt>
                <c:pt idx="121" c:formatCode="yyyy\-m\-d">
                  <c:v>45070</c:v>
                </c:pt>
                <c:pt idx="122" c:formatCode="yyyy\-m\-d">
                  <c:v>45069</c:v>
                </c:pt>
                <c:pt idx="123" c:formatCode="yyyy\-m\-d">
                  <c:v>45068</c:v>
                </c:pt>
                <c:pt idx="124" c:formatCode="yyyy\-m\-d">
                  <c:v>45065</c:v>
                </c:pt>
                <c:pt idx="125" c:formatCode="yyyy\-m\-d">
                  <c:v>45064</c:v>
                </c:pt>
                <c:pt idx="126" c:formatCode="yyyy\-m\-d">
                  <c:v>45063</c:v>
                </c:pt>
                <c:pt idx="127" c:formatCode="yyyy\-m\-d">
                  <c:v>45062</c:v>
                </c:pt>
                <c:pt idx="128" c:formatCode="yyyy\-m\-d">
                  <c:v>45061</c:v>
                </c:pt>
                <c:pt idx="129" c:formatCode="yyyy\-m\-d">
                  <c:v>45058</c:v>
                </c:pt>
                <c:pt idx="130" c:formatCode="yyyy\-m\-d">
                  <c:v>45057</c:v>
                </c:pt>
                <c:pt idx="131" c:formatCode="yyyy\-m\-d">
                  <c:v>45056</c:v>
                </c:pt>
                <c:pt idx="132" c:formatCode="yyyy\-m\-d">
                  <c:v>45055</c:v>
                </c:pt>
                <c:pt idx="133" c:formatCode="yyyy\-m\-d">
                  <c:v>45054</c:v>
                </c:pt>
                <c:pt idx="134" c:formatCode="yyyy\-m\-d">
                  <c:v>45052</c:v>
                </c:pt>
                <c:pt idx="135" c:formatCode="yyyy\-m\-d">
                  <c:v>45051</c:v>
                </c:pt>
                <c:pt idx="136" c:formatCode="yyyy\-m\-d">
                  <c:v>45050</c:v>
                </c:pt>
                <c:pt idx="137" c:formatCode="yyyy\-m\-d">
                  <c:v>45044</c:v>
                </c:pt>
                <c:pt idx="138" c:formatCode="yyyy\-m\-d">
                  <c:v>45043</c:v>
                </c:pt>
                <c:pt idx="139" c:formatCode="yyyy\-m\-d">
                  <c:v>45042</c:v>
                </c:pt>
                <c:pt idx="140" c:formatCode="yyyy\-m\-d">
                  <c:v>45041</c:v>
                </c:pt>
                <c:pt idx="141" c:formatCode="yyyy\-m\-d">
                  <c:v>45040</c:v>
                </c:pt>
                <c:pt idx="142" c:formatCode="yyyy\-m\-d">
                  <c:v>45039</c:v>
                </c:pt>
                <c:pt idx="143" c:formatCode="yyyy\-m\-d">
                  <c:v>45037</c:v>
                </c:pt>
                <c:pt idx="144" c:formatCode="yyyy\-m\-d">
                  <c:v>45036</c:v>
                </c:pt>
                <c:pt idx="145" c:formatCode="yyyy\-m\-d">
                  <c:v>45035</c:v>
                </c:pt>
                <c:pt idx="146" c:formatCode="yyyy\-m\-d">
                  <c:v>45034</c:v>
                </c:pt>
                <c:pt idx="147" c:formatCode="yyyy\-m\-d">
                  <c:v>45033</c:v>
                </c:pt>
                <c:pt idx="148" c:formatCode="yyyy\-m\-d">
                  <c:v>45030</c:v>
                </c:pt>
                <c:pt idx="149" c:formatCode="yyyy\-m\-d">
                  <c:v>45029</c:v>
                </c:pt>
                <c:pt idx="150" c:formatCode="yyyy\-m\-d">
                  <c:v>45028</c:v>
                </c:pt>
                <c:pt idx="151" c:formatCode="yyyy\-m\-d">
                  <c:v>45027</c:v>
                </c:pt>
                <c:pt idx="152" c:formatCode="yyyy\-m\-d">
                  <c:v>45026</c:v>
                </c:pt>
                <c:pt idx="153" c:formatCode="yyyy\-m\-d">
                  <c:v>45023</c:v>
                </c:pt>
                <c:pt idx="154" c:formatCode="yyyy\-m\-d">
                  <c:v>45022</c:v>
                </c:pt>
                <c:pt idx="155" c:formatCode="yyyy\-m\-d">
                  <c:v>45020</c:v>
                </c:pt>
                <c:pt idx="156" c:formatCode="yyyy\-m\-d">
                  <c:v>45019</c:v>
                </c:pt>
                <c:pt idx="157" c:formatCode="yyyy\-m\-d">
                  <c:v>45016</c:v>
                </c:pt>
                <c:pt idx="158" c:formatCode="yyyy\-m\-d">
                  <c:v>45015</c:v>
                </c:pt>
                <c:pt idx="159" c:formatCode="yyyy\-m\-d">
                  <c:v>45014</c:v>
                </c:pt>
                <c:pt idx="160" c:formatCode="yyyy\-m\-d">
                  <c:v>45013</c:v>
                </c:pt>
                <c:pt idx="161" c:formatCode="yyyy\-m\-d">
                  <c:v>45012</c:v>
                </c:pt>
                <c:pt idx="162" c:formatCode="yyyy\-m\-d">
                  <c:v>45009</c:v>
                </c:pt>
                <c:pt idx="163" c:formatCode="yyyy\-m\-d">
                  <c:v>45008</c:v>
                </c:pt>
                <c:pt idx="164" c:formatCode="yyyy\-m\-d">
                  <c:v>45007</c:v>
                </c:pt>
                <c:pt idx="165" c:formatCode="yyyy\-m\-d">
                  <c:v>45006</c:v>
                </c:pt>
                <c:pt idx="166" c:formatCode="yyyy\-m\-d">
                  <c:v>45005</c:v>
                </c:pt>
                <c:pt idx="167" c:formatCode="yyyy\-m\-d">
                  <c:v>45002</c:v>
                </c:pt>
                <c:pt idx="168" c:formatCode="yyyy\-m\-d">
                  <c:v>45001</c:v>
                </c:pt>
                <c:pt idx="169" c:formatCode="yyyy\-m\-d">
                  <c:v>45000</c:v>
                </c:pt>
                <c:pt idx="170" c:formatCode="yyyy\-m\-d">
                  <c:v>44999</c:v>
                </c:pt>
                <c:pt idx="171" c:formatCode="yyyy\-m\-d">
                  <c:v>44998</c:v>
                </c:pt>
                <c:pt idx="172" c:formatCode="yyyy\-m\-d">
                  <c:v>44995</c:v>
                </c:pt>
                <c:pt idx="173" c:formatCode="yyyy\-m\-d">
                  <c:v>44994</c:v>
                </c:pt>
                <c:pt idx="174" c:formatCode="yyyy\-m\-d">
                  <c:v>44993</c:v>
                </c:pt>
                <c:pt idx="175" c:formatCode="yyyy\-m\-d">
                  <c:v>44992</c:v>
                </c:pt>
                <c:pt idx="176" c:formatCode="yyyy\-m\-d">
                  <c:v>44991</c:v>
                </c:pt>
                <c:pt idx="177" c:formatCode="yyyy\-m\-d">
                  <c:v>44988</c:v>
                </c:pt>
                <c:pt idx="178" c:formatCode="yyyy\-m\-d">
                  <c:v>44987</c:v>
                </c:pt>
                <c:pt idx="179" c:formatCode="yyyy\-m\-d">
                  <c:v>44986</c:v>
                </c:pt>
                <c:pt idx="180" c:formatCode="yyyy\-m\-d">
                  <c:v>44985</c:v>
                </c:pt>
                <c:pt idx="181" c:formatCode="yyyy\-m\-d">
                  <c:v>44984</c:v>
                </c:pt>
                <c:pt idx="182" c:formatCode="yyyy\-m\-d">
                  <c:v>44981</c:v>
                </c:pt>
                <c:pt idx="183" c:formatCode="yyyy\-m\-d">
                  <c:v>44980</c:v>
                </c:pt>
                <c:pt idx="184" c:formatCode="yyyy\-m\-d">
                  <c:v>44979</c:v>
                </c:pt>
                <c:pt idx="185" c:formatCode="yyyy\-m\-d">
                  <c:v>44978</c:v>
                </c:pt>
                <c:pt idx="186" c:formatCode="yyyy\-m\-d">
                  <c:v>44977</c:v>
                </c:pt>
                <c:pt idx="187" c:formatCode="yyyy\-m\-d">
                  <c:v>44974</c:v>
                </c:pt>
                <c:pt idx="188" c:formatCode="yyyy\-m\-d">
                  <c:v>44973</c:v>
                </c:pt>
                <c:pt idx="189" c:formatCode="yyyy\-m\-d">
                  <c:v>44972</c:v>
                </c:pt>
                <c:pt idx="190" c:formatCode="yyyy\-m\-d">
                  <c:v>44971</c:v>
                </c:pt>
                <c:pt idx="191" c:formatCode="yyyy\-m\-d">
                  <c:v>44970</c:v>
                </c:pt>
                <c:pt idx="192" c:formatCode="yyyy\-m\-d">
                  <c:v>44967</c:v>
                </c:pt>
                <c:pt idx="193" c:formatCode="yyyy\-m\-d">
                  <c:v>44966</c:v>
                </c:pt>
                <c:pt idx="194" c:formatCode="yyyy\-m\-d">
                  <c:v>44965</c:v>
                </c:pt>
                <c:pt idx="195" c:formatCode="yyyy\-m\-d">
                  <c:v>44964</c:v>
                </c:pt>
                <c:pt idx="196" c:formatCode="yyyy\-m\-d">
                  <c:v>44963</c:v>
                </c:pt>
                <c:pt idx="197" c:formatCode="yyyy\-m\-d">
                  <c:v>44960</c:v>
                </c:pt>
                <c:pt idx="198" c:formatCode="yyyy\-m\-d">
                  <c:v>44959</c:v>
                </c:pt>
                <c:pt idx="199" c:formatCode="yyyy\-m\-d">
                  <c:v>44958</c:v>
                </c:pt>
                <c:pt idx="200" c:formatCode="yyyy\-m\-d">
                  <c:v>44957</c:v>
                </c:pt>
                <c:pt idx="201" c:formatCode="yyyy\-m\-d">
                  <c:v>44956</c:v>
                </c:pt>
                <c:pt idx="202" c:formatCode="yyyy\-m\-d">
                  <c:v>44955</c:v>
                </c:pt>
                <c:pt idx="203" c:formatCode="yyyy\-m\-d">
                  <c:v>44954</c:v>
                </c:pt>
                <c:pt idx="204" c:formatCode="yyyy\-m\-d">
                  <c:v>44946</c:v>
                </c:pt>
                <c:pt idx="205" c:formatCode="yyyy\-m\-d">
                  <c:v>44945</c:v>
                </c:pt>
                <c:pt idx="206" c:formatCode="yyyy\-m\-d">
                  <c:v>44944</c:v>
                </c:pt>
                <c:pt idx="207" c:formatCode="yyyy\-m\-d">
                  <c:v>44943</c:v>
                </c:pt>
                <c:pt idx="208" c:formatCode="yyyy\-m\-d">
                  <c:v>44942</c:v>
                </c:pt>
                <c:pt idx="209" c:formatCode="yyyy\-m\-d">
                  <c:v>44939</c:v>
                </c:pt>
                <c:pt idx="210" c:formatCode="yyyy\-m\-d">
                  <c:v>44938</c:v>
                </c:pt>
                <c:pt idx="211" c:formatCode="yyyy\-m\-d">
                  <c:v>44937</c:v>
                </c:pt>
                <c:pt idx="212" c:formatCode="yyyy\-m\-d">
                  <c:v>44936</c:v>
                </c:pt>
                <c:pt idx="213" c:formatCode="yyyy\-m\-d">
                  <c:v>44935</c:v>
                </c:pt>
                <c:pt idx="214" c:formatCode="yyyy\-m\-d">
                  <c:v>44932</c:v>
                </c:pt>
                <c:pt idx="215" c:formatCode="yyyy\-m\-d">
                  <c:v>44931</c:v>
                </c:pt>
                <c:pt idx="216" c:formatCode="yyyy\-m\-d">
                  <c:v>44930</c:v>
                </c:pt>
                <c:pt idx="217" c:formatCode="yyyy\-m\-d">
                  <c:v>44929</c:v>
                </c:pt>
                <c:pt idx="218" c:formatCode="yyyy\-m\-d">
                  <c:v>44925</c:v>
                </c:pt>
                <c:pt idx="219" c:formatCode="yyyy\-m\-d">
                  <c:v>44924</c:v>
                </c:pt>
                <c:pt idx="220" c:formatCode="yyyy\-m\-d">
                  <c:v>44923</c:v>
                </c:pt>
                <c:pt idx="221" c:formatCode="yyyy\-m\-d">
                  <c:v>44922</c:v>
                </c:pt>
                <c:pt idx="222" c:formatCode="yyyy\-m\-d">
                  <c:v>44921</c:v>
                </c:pt>
                <c:pt idx="223" c:formatCode="yyyy\-m\-d">
                  <c:v>44918</c:v>
                </c:pt>
                <c:pt idx="224" c:formatCode="yyyy\-m\-d">
                  <c:v>44917</c:v>
                </c:pt>
                <c:pt idx="225" c:formatCode="yyyy\-m\-d">
                  <c:v>44916</c:v>
                </c:pt>
                <c:pt idx="226" c:formatCode="yyyy\-m\-d">
                  <c:v>44915</c:v>
                </c:pt>
                <c:pt idx="227" c:formatCode="yyyy\-m\-d">
                  <c:v>44914</c:v>
                </c:pt>
                <c:pt idx="228" c:formatCode="yyyy\-m\-d">
                  <c:v>44911</c:v>
                </c:pt>
                <c:pt idx="229" c:formatCode="yyyy\-m\-d">
                  <c:v>44910</c:v>
                </c:pt>
                <c:pt idx="230" c:formatCode="yyyy\-m\-d">
                  <c:v>44909</c:v>
                </c:pt>
                <c:pt idx="231" c:formatCode="yyyy\-m\-d">
                  <c:v>44908</c:v>
                </c:pt>
                <c:pt idx="232" c:formatCode="yyyy\-m\-d">
                  <c:v>44907</c:v>
                </c:pt>
                <c:pt idx="233" c:formatCode="yyyy\-m\-d">
                  <c:v>44904</c:v>
                </c:pt>
                <c:pt idx="234" c:formatCode="yyyy\-m\-d">
                  <c:v>44903</c:v>
                </c:pt>
                <c:pt idx="235" c:formatCode="yyyy\-m\-d">
                  <c:v>44902</c:v>
                </c:pt>
                <c:pt idx="236" c:formatCode="yyyy\-m\-d">
                  <c:v>44901</c:v>
                </c:pt>
                <c:pt idx="237" c:formatCode="yyyy\-m\-d">
                  <c:v>44900</c:v>
                </c:pt>
                <c:pt idx="238" c:formatCode="yyyy\-m\-d">
                  <c:v>44897</c:v>
                </c:pt>
                <c:pt idx="239" c:formatCode="yyyy\-m\-d">
                  <c:v>44896</c:v>
                </c:pt>
                <c:pt idx="240" c:formatCode="yyyy\-m\-d">
                  <c:v>44895</c:v>
                </c:pt>
                <c:pt idx="241" c:formatCode="yyyy\-m\-d">
                  <c:v>44894</c:v>
                </c:pt>
                <c:pt idx="242" c:formatCode="yyyy\-m\-d">
                  <c:v>44893</c:v>
                </c:pt>
                <c:pt idx="243" c:formatCode="yyyy\-m\-d">
                  <c:v>44890</c:v>
                </c:pt>
                <c:pt idx="244" c:formatCode="yyyy\-m\-d">
                  <c:v>44889</c:v>
                </c:pt>
                <c:pt idx="245" c:formatCode="yyyy\-m\-d">
                  <c:v>44888</c:v>
                </c:pt>
                <c:pt idx="246" c:formatCode="yyyy\-m\-d">
                  <c:v>44887</c:v>
                </c:pt>
                <c:pt idx="247" c:formatCode="yyyy\-m\-d">
                  <c:v>44886</c:v>
                </c:pt>
                <c:pt idx="248" c:formatCode="yyyy\-m\-d">
                  <c:v>44883</c:v>
                </c:pt>
                <c:pt idx="249" c:formatCode="yyyy\-m\-d">
                  <c:v>44882</c:v>
                </c:pt>
                <c:pt idx="250" c:formatCode="yyyy\-m\-d">
                  <c:v>44881</c:v>
                </c:pt>
              </c:numCache>
            </c:numRef>
          </c:cat>
          <c:val>
            <c:numRef>
              <c:f>[热卷上海.xlsx]导出数据!$B$5:$B$255</c:f>
              <c:numCache>
                <c:formatCode>General</c:formatCode>
                <c:ptCount val="251"/>
                <c:pt idx="0">
                  <c:v>3980</c:v>
                </c:pt>
                <c:pt idx="1">
                  <c:v>3950</c:v>
                </c:pt>
                <c:pt idx="2">
                  <c:v>3900</c:v>
                </c:pt>
                <c:pt idx="3">
                  <c:v>3920</c:v>
                </c:pt>
                <c:pt idx="4">
                  <c:v>3930</c:v>
                </c:pt>
                <c:pt idx="5">
                  <c:v>3910</c:v>
                </c:pt>
                <c:pt idx="6">
                  <c:v>3900</c:v>
                </c:pt>
                <c:pt idx="7">
                  <c:v>3870</c:v>
                </c:pt>
                <c:pt idx="8">
                  <c:v>3880</c:v>
                </c:pt>
                <c:pt idx="9">
                  <c:v>3870</c:v>
                </c:pt>
                <c:pt idx="10">
                  <c:v>3840</c:v>
                </c:pt>
                <c:pt idx="11">
                  <c:v>3840</c:v>
                </c:pt>
                <c:pt idx="12">
                  <c:v>3830</c:v>
                </c:pt>
                <c:pt idx="13">
                  <c:v>3840</c:v>
                </c:pt>
                <c:pt idx="14">
                  <c:v>3820</c:v>
                </c:pt>
                <c:pt idx="15">
                  <c:v>3780</c:v>
                </c:pt>
                <c:pt idx="16">
                  <c:v>3790</c:v>
                </c:pt>
                <c:pt idx="17">
                  <c:v>3750</c:v>
                </c:pt>
                <c:pt idx="18">
                  <c:v>3720</c:v>
                </c:pt>
                <c:pt idx="19">
                  <c:v>3740</c:v>
                </c:pt>
                <c:pt idx="20">
                  <c:v>3740</c:v>
                </c:pt>
                <c:pt idx="21">
                  <c:v>3760</c:v>
                </c:pt>
                <c:pt idx="22">
                  <c:v>3780</c:v>
                </c:pt>
                <c:pt idx="23">
                  <c:v>3770</c:v>
                </c:pt>
                <c:pt idx="24">
                  <c:v>3730</c:v>
                </c:pt>
                <c:pt idx="25">
                  <c:v>3740</c:v>
                </c:pt>
                <c:pt idx="26">
                  <c:v>3730</c:v>
                </c:pt>
                <c:pt idx="27">
                  <c:v>3720</c:v>
                </c:pt>
                <c:pt idx="28">
                  <c:v>3760</c:v>
                </c:pt>
                <c:pt idx="29">
                  <c:v>3770</c:v>
                </c:pt>
                <c:pt idx="30">
                  <c:v>3790</c:v>
                </c:pt>
                <c:pt idx="31">
                  <c:v>3810</c:v>
                </c:pt>
                <c:pt idx="32">
                  <c:v>3790</c:v>
                </c:pt>
                <c:pt idx="33">
                  <c:v>3780</c:v>
                </c:pt>
                <c:pt idx="34">
                  <c:v>3830</c:v>
                </c:pt>
                <c:pt idx="35">
                  <c:v>3870</c:v>
                </c:pt>
                <c:pt idx="36">
                  <c:v>3850</c:v>
                </c:pt>
                <c:pt idx="37">
                  <c:v>3910</c:v>
                </c:pt>
                <c:pt idx="38">
                  <c:v>3930</c:v>
                </c:pt>
                <c:pt idx="39">
                  <c:v>3890</c:v>
                </c:pt>
                <c:pt idx="40">
                  <c:v>3890</c:v>
                </c:pt>
                <c:pt idx="41">
                  <c:v>3870</c:v>
                </c:pt>
                <c:pt idx="42">
                  <c:v>3860</c:v>
                </c:pt>
                <c:pt idx="43">
                  <c:v>3890</c:v>
                </c:pt>
                <c:pt idx="44">
                  <c:v>3880</c:v>
                </c:pt>
                <c:pt idx="45">
                  <c:v>3850</c:v>
                </c:pt>
                <c:pt idx="46">
                  <c:v>3880</c:v>
                </c:pt>
                <c:pt idx="47">
                  <c:v>3910</c:v>
                </c:pt>
                <c:pt idx="48">
                  <c:v>3920</c:v>
                </c:pt>
                <c:pt idx="49">
                  <c:v>3930</c:v>
                </c:pt>
                <c:pt idx="50">
                  <c:v>3940</c:v>
                </c:pt>
                <c:pt idx="51">
                  <c:v>3910</c:v>
                </c:pt>
                <c:pt idx="52">
                  <c:v>3860</c:v>
                </c:pt>
                <c:pt idx="53">
                  <c:v>3850</c:v>
                </c:pt>
                <c:pt idx="54">
                  <c:v>3850</c:v>
                </c:pt>
                <c:pt idx="55">
                  <c:v>3900</c:v>
                </c:pt>
                <c:pt idx="56">
                  <c:v>3890</c:v>
                </c:pt>
                <c:pt idx="57">
                  <c:v>3920</c:v>
                </c:pt>
                <c:pt idx="58">
                  <c:v>3900</c:v>
                </c:pt>
                <c:pt idx="59">
                  <c:v>3870</c:v>
                </c:pt>
                <c:pt idx="60">
                  <c:v>3900</c:v>
                </c:pt>
                <c:pt idx="61">
                  <c:v>3910</c:v>
                </c:pt>
                <c:pt idx="62">
                  <c:v>3910</c:v>
                </c:pt>
                <c:pt idx="63">
                  <c:v>3910</c:v>
                </c:pt>
                <c:pt idx="64">
                  <c:v>3890</c:v>
                </c:pt>
                <c:pt idx="65">
                  <c:v>3930</c:v>
                </c:pt>
                <c:pt idx="66">
                  <c:v>3920</c:v>
                </c:pt>
                <c:pt idx="67">
                  <c:v>3960</c:v>
                </c:pt>
                <c:pt idx="68">
                  <c:v>3950</c:v>
                </c:pt>
                <c:pt idx="69">
                  <c:v>3980</c:v>
                </c:pt>
                <c:pt idx="70">
                  <c:v>3990</c:v>
                </c:pt>
                <c:pt idx="71">
                  <c:v>3980</c:v>
                </c:pt>
                <c:pt idx="72">
                  <c:v>4030</c:v>
                </c:pt>
                <c:pt idx="73">
                  <c:v>4080</c:v>
                </c:pt>
                <c:pt idx="74">
                  <c:v>4080</c:v>
                </c:pt>
                <c:pt idx="75">
                  <c:v>4090</c:v>
                </c:pt>
                <c:pt idx="76">
                  <c:v>4070</c:v>
                </c:pt>
                <c:pt idx="77">
                  <c:v>4040</c:v>
                </c:pt>
                <c:pt idx="78">
                  <c:v>4020</c:v>
                </c:pt>
                <c:pt idx="79">
                  <c:v>3930</c:v>
                </c:pt>
                <c:pt idx="80">
                  <c:v>3920</c:v>
                </c:pt>
                <c:pt idx="81">
                  <c:v>3900</c:v>
                </c:pt>
                <c:pt idx="82">
                  <c:v>3870</c:v>
                </c:pt>
                <c:pt idx="83">
                  <c:v>3870</c:v>
                </c:pt>
                <c:pt idx="84">
                  <c:v>3840</c:v>
                </c:pt>
                <c:pt idx="85">
                  <c:v>3900</c:v>
                </c:pt>
                <c:pt idx="86">
                  <c:v>3860</c:v>
                </c:pt>
                <c:pt idx="87">
                  <c:v>3850</c:v>
                </c:pt>
                <c:pt idx="88">
                  <c:v>3830</c:v>
                </c:pt>
                <c:pt idx="89">
                  <c:v>3820</c:v>
                </c:pt>
                <c:pt idx="90">
                  <c:v>3830</c:v>
                </c:pt>
                <c:pt idx="91">
                  <c:v>3890</c:v>
                </c:pt>
                <c:pt idx="92">
                  <c:v>3880</c:v>
                </c:pt>
                <c:pt idx="93">
                  <c:v>3900</c:v>
                </c:pt>
                <c:pt idx="94">
                  <c:v>3890</c:v>
                </c:pt>
                <c:pt idx="95">
                  <c:v>3870</c:v>
                </c:pt>
                <c:pt idx="96">
                  <c:v>3860</c:v>
                </c:pt>
                <c:pt idx="97">
                  <c:v>3870</c:v>
                </c:pt>
                <c:pt idx="98">
                  <c:v>3880</c:v>
                </c:pt>
                <c:pt idx="99">
                  <c:v>3820</c:v>
                </c:pt>
                <c:pt idx="100">
                  <c:v>3840</c:v>
                </c:pt>
                <c:pt idx="101">
                  <c:v>3870</c:v>
                </c:pt>
                <c:pt idx="102">
                  <c:v>3880</c:v>
                </c:pt>
                <c:pt idx="103">
                  <c:v>3900</c:v>
                </c:pt>
                <c:pt idx="104">
                  <c:v>3930</c:v>
                </c:pt>
                <c:pt idx="105">
                  <c:v>3900</c:v>
                </c:pt>
                <c:pt idx="106">
                  <c:v>3900</c:v>
                </c:pt>
                <c:pt idx="107">
                  <c:v>3890</c:v>
                </c:pt>
                <c:pt idx="108">
                  <c:v>3820</c:v>
                </c:pt>
                <c:pt idx="109">
                  <c:v>3880</c:v>
                </c:pt>
                <c:pt idx="110">
                  <c:v>3820</c:v>
                </c:pt>
                <c:pt idx="111">
                  <c:v>3810</c:v>
                </c:pt>
                <c:pt idx="112">
                  <c:v>3860</c:v>
                </c:pt>
                <c:pt idx="113">
                  <c:v>3870</c:v>
                </c:pt>
                <c:pt idx="114">
                  <c:v>3810</c:v>
                </c:pt>
                <c:pt idx="115">
                  <c:v>3790</c:v>
                </c:pt>
                <c:pt idx="116">
                  <c:v>3740</c:v>
                </c:pt>
                <c:pt idx="117">
                  <c:v>3750</c:v>
                </c:pt>
                <c:pt idx="118">
                  <c:v>3780</c:v>
                </c:pt>
                <c:pt idx="119">
                  <c:v>3780</c:v>
                </c:pt>
                <c:pt idx="120">
                  <c:v>3750</c:v>
                </c:pt>
                <c:pt idx="121">
                  <c:v>3770</c:v>
                </c:pt>
                <c:pt idx="122">
                  <c:v>3840</c:v>
                </c:pt>
                <c:pt idx="123">
                  <c:v>3830</c:v>
                </c:pt>
                <c:pt idx="124">
                  <c:v>3890</c:v>
                </c:pt>
                <c:pt idx="125">
                  <c:v>3900</c:v>
                </c:pt>
                <c:pt idx="126">
                  <c:v>3930</c:v>
                </c:pt>
                <c:pt idx="127">
                  <c:v>3900</c:v>
                </c:pt>
                <c:pt idx="128">
                  <c:v>3900</c:v>
                </c:pt>
                <c:pt idx="129">
                  <c:v>3840</c:v>
                </c:pt>
                <c:pt idx="130">
                  <c:v>3860</c:v>
                </c:pt>
                <c:pt idx="131">
                  <c:v>3940</c:v>
                </c:pt>
                <c:pt idx="132">
                  <c:v>3950</c:v>
                </c:pt>
                <c:pt idx="133">
                  <c:v>3970</c:v>
                </c:pt>
                <c:pt idx="134">
                  <c:v>3900</c:v>
                </c:pt>
                <c:pt idx="135">
                  <c:v>3850</c:v>
                </c:pt>
                <c:pt idx="136">
                  <c:v>3890</c:v>
                </c:pt>
                <c:pt idx="137">
                  <c:v>3980</c:v>
                </c:pt>
                <c:pt idx="138">
                  <c:v>3980</c:v>
                </c:pt>
                <c:pt idx="139">
                  <c:v>3980</c:v>
                </c:pt>
                <c:pt idx="140">
                  <c:v>3970</c:v>
                </c:pt>
                <c:pt idx="141">
                  <c:v>3980</c:v>
                </c:pt>
                <c:pt idx="142">
                  <c:v>4010</c:v>
                </c:pt>
                <c:pt idx="143">
                  <c:v>4070</c:v>
                </c:pt>
                <c:pt idx="144">
                  <c:v>4160</c:v>
                </c:pt>
                <c:pt idx="145">
                  <c:v>4210</c:v>
                </c:pt>
                <c:pt idx="146">
                  <c:v>4220</c:v>
                </c:pt>
                <c:pt idx="147">
                  <c:v>4200</c:v>
                </c:pt>
                <c:pt idx="148">
                  <c:v>4200</c:v>
                </c:pt>
                <c:pt idx="149">
                  <c:v>4180</c:v>
                </c:pt>
                <c:pt idx="150">
                  <c:v>4190</c:v>
                </c:pt>
                <c:pt idx="151">
                  <c:v>4210</c:v>
                </c:pt>
                <c:pt idx="152">
                  <c:v>4190</c:v>
                </c:pt>
                <c:pt idx="153">
                  <c:v>4250</c:v>
                </c:pt>
                <c:pt idx="154">
                  <c:v>4200</c:v>
                </c:pt>
                <c:pt idx="155">
                  <c:v>4220</c:v>
                </c:pt>
                <c:pt idx="156">
                  <c:v>4260</c:v>
                </c:pt>
                <c:pt idx="157">
                  <c:v>4340</c:v>
                </c:pt>
                <c:pt idx="158">
                  <c:v>4330</c:v>
                </c:pt>
                <c:pt idx="159">
                  <c:v>4320</c:v>
                </c:pt>
                <c:pt idx="160">
                  <c:v>4310</c:v>
                </c:pt>
                <c:pt idx="161">
                  <c:v>4280</c:v>
                </c:pt>
                <c:pt idx="162">
                  <c:v>4300</c:v>
                </c:pt>
                <c:pt idx="163">
                  <c:v>4280</c:v>
                </c:pt>
                <c:pt idx="164">
                  <c:v>4320</c:v>
                </c:pt>
                <c:pt idx="165">
                  <c:v>4310</c:v>
                </c:pt>
                <c:pt idx="166">
                  <c:v>4340</c:v>
                </c:pt>
                <c:pt idx="167">
                  <c:v>4390</c:v>
                </c:pt>
                <c:pt idx="168">
                  <c:v>4350</c:v>
                </c:pt>
                <c:pt idx="169">
                  <c:v>4450</c:v>
                </c:pt>
                <c:pt idx="170">
                  <c:v>4480</c:v>
                </c:pt>
                <c:pt idx="171">
                  <c:v>4470</c:v>
                </c:pt>
                <c:pt idx="172">
                  <c:v>4400</c:v>
                </c:pt>
                <c:pt idx="173">
                  <c:v>4400</c:v>
                </c:pt>
                <c:pt idx="174">
                  <c:v>4360</c:v>
                </c:pt>
                <c:pt idx="175">
                  <c:v>4370</c:v>
                </c:pt>
                <c:pt idx="176">
                  <c:v>4340</c:v>
                </c:pt>
                <c:pt idx="177">
                  <c:v>4380</c:v>
                </c:pt>
                <c:pt idx="178">
                  <c:v>4320</c:v>
                </c:pt>
                <c:pt idx="179">
                  <c:v>4310</c:v>
                </c:pt>
                <c:pt idx="180">
                  <c:v>4280</c:v>
                </c:pt>
                <c:pt idx="181">
                  <c:v>4290</c:v>
                </c:pt>
                <c:pt idx="182">
                  <c:v>4300</c:v>
                </c:pt>
                <c:pt idx="183">
                  <c:v>4300</c:v>
                </c:pt>
                <c:pt idx="184">
                  <c:v>4300</c:v>
                </c:pt>
                <c:pt idx="185">
                  <c:v>4300</c:v>
                </c:pt>
                <c:pt idx="186">
                  <c:v>4260</c:v>
                </c:pt>
                <c:pt idx="187">
                  <c:v>4240</c:v>
                </c:pt>
                <c:pt idx="188">
                  <c:v>4220</c:v>
                </c:pt>
                <c:pt idx="189">
                  <c:v>4190</c:v>
                </c:pt>
                <c:pt idx="190">
                  <c:v>4170</c:v>
                </c:pt>
                <c:pt idx="191">
                  <c:v>4140</c:v>
                </c:pt>
                <c:pt idx="192">
                  <c:v>4160</c:v>
                </c:pt>
                <c:pt idx="193">
                  <c:v>4180</c:v>
                </c:pt>
                <c:pt idx="194">
                  <c:v>4150</c:v>
                </c:pt>
                <c:pt idx="195">
                  <c:v>4130</c:v>
                </c:pt>
                <c:pt idx="196">
                  <c:v>4130</c:v>
                </c:pt>
                <c:pt idx="197">
                  <c:v>4130</c:v>
                </c:pt>
                <c:pt idx="198">
                  <c:v>4140</c:v>
                </c:pt>
                <c:pt idx="199">
                  <c:v>4150</c:v>
                </c:pt>
                <c:pt idx="200">
                  <c:v>4220</c:v>
                </c:pt>
                <c:pt idx="201">
                  <c:v>4260</c:v>
                </c:pt>
                <c:pt idx="202">
                  <c:v>4280</c:v>
                </c:pt>
                <c:pt idx="203">
                  <c:v>4280</c:v>
                </c:pt>
                <c:pt idx="204">
                  <c:v>4280</c:v>
                </c:pt>
                <c:pt idx="205">
                  <c:v>4280</c:v>
                </c:pt>
                <c:pt idx="206">
                  <c:v>4230</c:v>
                </c:pt>
                <c:pt idx="207">
                  <c:v>4180</c:v>
                </c:pt>
                <c:pt idx="208">
                  <c:v>4180</c:v>
                </c:pt>
                <c:pt idx="209">
                  <c:v>4230</c:v>
                </c:pt>
                <c:pt idx="210">
                  <c:v>4200</c:v>
                </c:pt>
                <c:pt idx="211">
                  <c:v>4220</c:v>
                </c:pt>
                <c:pt idx="212">
                  <c:v>4180</c:v>
                </c:pt>
                <c:pt idx="213">
                  <c:v>4180</c:v>
                </c:pt>
                <c:pt idx="214">
                  <c:v>4190</c:v>
                </c:pt>
                <c:pt idx="215">
                  <c:v>4110</c:v>
                </c:pt>
                <c:pt idx="216">
                  <c:v>4130</c:v>
                </c:pt>
                <c:pt idx="217">
                  <c:v>4140</c:v>
                </c:pt>
                <c:pt idx="218">
                  <c:v>4180</c:v>
                </c:pt>
                <c:pt idx="219">
                  <c:v>4110</c:v>
                </c:pt>
                <c:pt idx="220">
                  <c:v>4110</c:v>
                </c:pt>
                <c:pt idx="221">
                  <c:v>4130</c:v>
                </c:pt>
                <c:pt idx="222">
                  <c:v>4100</c:v>
                </c:pt>
                <c:pt idx="223">
                  <c:v>4090</c:v>
                </c:pt>
                <c:pt idx="224">
                  <c:v>4090</c:v>
                </c:pt>
                <c:pt idx="225">
                  <c:v>4120</c:v>
                </c:pt>
                <c:pt idx="226">
                  <c:v>4050</c:v>
                </c:pt>
                <c:pt idx="227">
                  <c:v>4050</c:v>
                </c:pt>
                <c:pt idx="228">
                  <c:v>4140</c:v>
                </c:pt>
                <c:pt idx="229">
                  <c:v>4170</c:v>
                </c:pt>
                <c:pt idx="230">
                  <c:v>4100</c:v>
                </c:pt>
                <c:pt idx="231">
                  <c:v>4070</c:v>
                </c:pt>
                <c:pt idx="232">
                  <c:v>4090</c:v>
                </c:pt>
                <c:pt idx="233">
                  <c:v>4070</c:v>
                </c:pt>
                <c:pt idx="234">
                  <c:v>3990</c:v>
                </c:pt>
                <c:pt idx="235">
                  <c:v>3960</c:v>
                </c:pt>
                <c:pt idx="236">
                  <c:v>3960</c:v>
                </c:pt>
                <c:pt idx="237">
                  <c:v>3970</c:v>
                </c:pt>
                <c:pt idx="238">
                  <c:v>3940</c:v>
                </c:pt>
                <c:pt idx="239">
                  <c:v>3910</c:v>
                </c:pt>
                <c:pt idx="240">
                  <c:v>3900</c:v>
                </c:pt>
                <c:pt idx="241">
                  <c:v>3910</c:v>
                </c:pt>
                <c:pt idx="242">
                  <c:v>3880</c:v>
                </c:pt>
                <c:pt idx="243">
                  <c:v>3880</c:v>
                </c:pt>
                <c:pt idx="244">
                  <c:v>3850</c:v>
                </c:pt>
                <c:pt idx="245">
                  <c:v>3830</c:v>
                </c:pt>
                <c:pt idx="246">
                  <c:v>3830</c:v>
                </c:pt>
                <c:pt idx="247">
                  <c:v>3830</c:v>
                </c:pt>
                <c:pt idx="248">
                  <c:v>3860</c:v>
                </c:pt>
                <c:pt idx="249">
                  <c:v>3860</c:v>
                </c:pt>
                <c:pt idx="250">
                  <c:v>3880</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m"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days"/>
        <c:majorUnit val="1"/>
        <c:majorTimeUnit val="months"/>
      </c:dateAx>
      <c:valAx>
        <c:axId val="123457"/>
        <c:scaling>
          <c:orientation val="minMax"/>
          <c:min val="3500"/>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legend>
      <c:legendPos val="t"/>
      <c:layout/>
      <c:overlay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mn-cs"/>
            </a:defRPr>
          </a:pPr>
        </a:p>
      </c:txPr>
    </c:legend>
    <c:plotVisOnly val="1"/>
    <c:dispBlanksAs val="span"/>
    <c:showDLblsOverMax val="0"/>
  </c:chart>
  <c:spPr>
    <a:noFill/>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r>
              <a:rPr lang="zh-CN"/>
              <a:t>Median concentration of PM2.5 in 168 major </a:t>
            </a:r>
            <a:r>
              <a:rPr lang="en-US" altLang="zh-CN"/>
              <a:t>cities </a:t>
            </a:r>
            <a:r>
              <a:rPr lang="zh-CN"/>
              <a:t>(µg/m3)</a:t>
            </a:r>
            <a:endParaRPr lang="en-US" sz="1100"/>
          </a:p>
        </c:rich>
      </c:tx>
      <c:layout/>
      <c:overlay val="0"/>
    </c:title>
    <c:autoTitleDeleted val="0"/>
    <c:plotArea>
      <c:layout/>
      <c:lineChart>
        <c:grouping val="standard"/>
        <c:varyColors val="0"/>
        <c:ser>
          <c:idx val="0"/>
          <c:order val="0"/>
          <c:tx>
            <c:strRef>
              <c:f>"Median concentration of PM2.5 in 168 major (µg/m3)"</c:f>
              <c:strCache>
                <c:ptCount val="1"/>
                <c:pt idx="0">
                  <c:v>Median concentration of PM2.5 in 168 major (µg/m3)</c:v>
                </c:pt>
              </c:strCache>
            </c:strRef>
          </c:tx>
          <c:spPr>
            <a:ln w="19050" cap="rnd" cmpd="sng" algn="ctr">
              <a:solidFill>
                <a:srgbClr val="BC0008"/>
              </a:solidFill>
              <a:prstDash val="solid"/>
              <a:round/>
            </a:ln>
          </c:spPr>
          <c:marker>
            <c:symbol val="none"/>
          </c:marker>
          <c:dLbls>
            <c:delete val="1"/>
          </c:dLbls>
          <c:cat>
            <c:numRef>
              <c:f>[PM2.5浓度.xlsx]导出数据!$A$5:$A$39</c:f>
              <c:numCache>
                <c:formatCode>yyyy\-m\-d</c:formatCode>
                <c:ptCount val="35"/>
                <c:pt idx="0" c:formatCode="yyyy\-m\-d">
                  <c:v>45199</c:v>
                </c:pt>
                <c:pt idx="1" c:formatCode="yyyy\-m\-d">
                  <c:v>45169</c:v>
                </c:pt>
                <c:pt idx="2" c:formatCode="yyyy\-m\-d">
                  <c:v>45138</c:v>
                </c:pt>
                <c:pt idx="3" c:formatCode="yyyy\-m\-d">
                  <c:v>45107</c:v>
                </c:pt>
                <c:pt idx="4" c:formatCode="yyyy\-m\-d">
                  <c:v>45077</c:v>
                </c:pt>
                <c:pt idx="5" c:formatCode="yyyy\-m\-d">
                  <c:v>45046</c:v>
                </c:pt>
                <c:pt idx="6" c:formatCode="yyyy\-m\-d">
                  <c:v>45016</c:v>
                </c:pt>
                <c:pt idx="7" c:formatCode="yyyy\-m\-d">
                  <c:v>44985</c:v>
                </c:pt>
                <c:pt idx="8" c:formatCode="yyyy\-m\-d">
                  <c:v>44957</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44592</c:v>
                </c:pt>
                <c:pt idx="21" c:formatCode="yyyy\-m\-d">
                  <c:v>44561</c:v>
                </c:pt>
                <c:pt idx="22" c:formatCode="yyyy\-m\-d">
                  <c:v>44530</c:v>
                </c:pt>
                <c:pt idx="23" c:formatCode="yyyy\-m\-d">
                  <c:v>44500</c:v>
                </c:pt>
                <c:pt idx="24" c:formatCode="yyyy\-m\-d">
                  <c:v>44469</c:v>
                </c:pt>
                <c:pt idx="25" c:formatCode="yyyy\-m\-d">
                  <c:v>44439</c:v>
                </c:pt>
                <c:pt idx="26" c:formatCode="yyyy\-m\-d">
                  <c:v>44408</c:v>
                </c:pt>
                <c:pt idx="27" c:formatCode="yyyy\-m\-d">
                  <c:v>44377</c:v>
                </c:pt>
                <c:pt idx="28" c:formatCode="yyyy\-m\-d">
                  <c:v>44347</c:v>
                </c:pt>
                <c:pt idx="29" c:formatCode="yyyy\-m\-d">
                  <c:v>44316</c:v>
                </c:pt>
                <c:pt idx="30" c:formatCode="yyyy\-m\-d">
                  <c:v>44286</c:v>
                </c:pt>
                <c:pt idx="31" c:formatCode="yyyy\-m\-d">
                  <c:v>44255</c:v>
                </c:pt>
                <c:pt idx="32" c:formatCode="yyyy\-m\-d">
                  <c:v>44227</c:v>
                </c:pt>
                <c:pt idx="33" c:formatCode="yyyy\-m\-d">
                  <c:v>44196</c:v>
                </c:pt>
                <c:pt idx="34" c:formatCode="yyyy\-m\-d">
                  <c:v>44165</c:v>
                </c:pt>
              </c:numCache>
            </c:numRef>
          </c:cat>
          <c:val>
            <c:numRef>
              <c:f>[PM2.5浓度.xlsx]导出数据!$B$5:$B$39</c:f>
              <c:numCache>
                <c:formatCode>General</c:formatCode>
                <c:ptCount val="35"/>
                <c:pt idx="0">
                  <c:v>22</c:v>
                </c:pt>
                <c:pt idx="1">
                  <c:v>20</c:v>
                </c:pt>
                <c:pt idx="2">
                  <c:v>17</c:v>
                </c:pt>
                <c:pt idx="3">
                  <c:v>21</c:v>
                </c:pt>
                <c:pt idx="4">
                  <c:v>27</c:v>
                </c:pt>
                <c:pt idx="5">
                  <c:v>29</c:v>
                </c:pt>
                <c:pt idx="6">
                  <c:v>43</c:v>
                </c:pt>
                <c:pt idx="7">
                  <c:v>54</c:v>
                </c:pt>
                <c:pt idx="8">
                  <c:v>64</c:v>
                </c:pt>
                <c:pt idx="9">
                  <c:v>57</c:v>
                </c:pt>
                <c:pt idx="10">
                  <c:v>39</c:v>
                </c:pt>
                <c:pt idx="11">
                  <c:v>30</c:v>
                </c:pt>
                <c:pt idx="12">
                  <c:v>26</c:v>
                </c:pt>
                <c:pt idx="13">
                  <c:v>18</c:v>
                </c:pt>
                <c:pt idx="14">
                  <c:v>18</c:v>
                </c:pt>
                <c:pt idx="15">
                  <c:v>20</c:v>
                </c:pt>
                <c:pt idx="16">
                  <c:v>26</c:v>
                </c:pt>
                <c:pt idx="17">
                  <c:v>31</c:v>
                </c:pt>
                <c:pt idx="18">
                  <c:v>36</c:v>
                </c:pt>
                <c:pt idx="19">
                  <c:v>43</c:v>
                </c:pt>
                <c:pt idx="20">
                  <c:v>68</c:v>
                </c:pt>
                <c:pt idx="21">
                  <c:v>55</c:v>
                </c:pt>
                <c:pt idx="22">
                  <c:v>45</c:v>
                </c:pt>
                <c:pt idx="23">
                  <c:v>29</c:v>
                </c:pt>
                <c:pt idx="24">
                  <c:v>21</c:v>
                </c:pt>
                <c:pt idx="25">
                  <c:v>20</c:v>
                </c:pt>
                <c:pt idx="26">
                  <c:v>17</c:v>
                </c:pt>
                <c:pt idx="27">
                  <c:v>24</c:v>
                </c:pt>
                <c:pt idx="28">
                  <c:v>27</c:v>
                </c:pt>
                <c:pt idx="29">
                  <c:v>31</c:v>
                </c:pt>
                <c:pt idx="30">
                  <c:v>43</c:v>
                </c:pt>
                <c:pt idx="31">
                  <c:v>50</c:v>
                </c:pt>
                <c:pt idx="32">
                  <c:v>61</c:v>
                </c:pt>
                <c:pt idx="33">
                  <c:v>66</c:v>
                </c:pt>
                <c:pt idx="34">
                  <c:v>45</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yy/m/d;@"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months"/>
      </c:dateAx>
      <c:valAx>
        <c:axId val="123457"/>
        <c:scaling>
          <c:orientation val="minMax"/>
          <c:min val="10"/>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plotVisOnly val="1"/>
    <c:dispBlanksAs val="span"/>
    <c:showDLblsOverMax val="0"/>
  </c:chart>
  <c:spPr>
    <a:noFill/>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rtlCol="0" anchor="t" anchorCtr="1"/>
          <a:lstStyle/>
          <a:p>
            <a:pPr algn="l">
              <a:defRPr lang="zh-CN" sz="1050" b="1" i="0" u="none" strike="noStrike" kern="1200" baseline="0">
                <a:solidFill>
                  <a:srgbClr val="023985"/>
                </a:solidFill>
                <a:latin typeface="楷体" panose="02010609060101010101" pitchFamily="49" charset="-122"/>
                <a:ea typeface="楷体" panose="02010609060101010101" pitchFamily="49" charset="-122"/>
                <a:cs typeface="+mn-cs"/>
                <a:sym typeface="楷体" panose="02010609060101010101" pitchFamily="49" charset="-122"/>
              </a:defRPr>
            </a:pPr>
            <a:r>
              <a:rPr lang="zh-CN"/>
              <a:t>Cumulative YoY growth (%)</a:t>
            </a:r>
            <a:endParaRPr lang="en-US" sz="1100"/>
          </a:p>
        </c:rich>
      </c:tx>
      <c:layout/>
      <c:overlay val="0"/>
    </c:title>
    <c:autoTitleDeleted val="0"/>
    <c:plotArea>
      <c:layout/>
      <c:lineChart>
        <c:grouping val="standard"/>
        <c:varyColors val="0"/>
        <c:ser>
          <c:idx val="0"/>
          <c:order val="0"/>
          <c:tx>
            <c:strRef>
              <c:f>"Property Development Fund"</c:f>
              <c:strCache>
                <c:ptCount val="1"/>
                <c:pt idx="0">
                  <c:v>Property Development Fund</c:v>
                </c:pt>
              </c:strCache>
            </c:strRef>
          </c:tx>
          <c:spPr>
            <a:ln w="28575" cap="rnd" cmpd="sng" algn="ctr">
              <a:solidFill>
                <a:srgbClr val="BC0008"/>
              </a:solidFill>
              <a:prstDash val="solid"/>
              <a:round/>
            </a:ln>
            <a:sp3d contourW="28575"/>
          </c:spPr>
          <c:marker>
            <c:symbol val="none"/>
          </c:marker>
          <c:dLbls>
            <c:delete val="1"/>
          </c:dLbls>
          <c:cat>
            <c:numRef>
              <c:f>[地产投资与粗钢产量增速趋势相关性较强.xlsx]导出数据!$A$5:$A$140</c:f>
              <c:numCache>
                <c:formatCode>yyyy\-m\-d</c:formatCode>
                <c:ptCount val="136"/>
                <c:pt idx="0" c:formatCode="yyyy\-m\-d">
                  <c:v>45230</c:v>
                </c:pt>
                <c:pt idx="1" c:formatCode="yyyy\-m\-d">
                  <c:v>45199</c:v>
                </c:pt>
                <c:pt idx="2" c:formatCode="yyyy\-m\-d">
                  <c:v>45169</c:v>
                </c:pt>
                <c:pt idx="3" c:formatCode="yyyy\-m\-d">
                  <c:v>45138</c:v>
                </c:pt>
                <c:pt idx="4" c:formatCode="yyyy\-m\-d">
                  <c:v>45107</c:v>
                </c:pt>
                <c:pt idx="5" c:formatCode="yyyy\-m\-d">
                  <c:v>45077</c:v>
                </c:pt>
                <c:pt idx="6" c:formatCode="yyyy\-m\-d">
                  <c:v>45046</c:v>
                </c:pt>
                <c:pt idx="7" c:formatCode="yyyy\-m\-d">
                  <c:v>45016</c:v>
                </c:pt>
                <c:pt idx="8" c:formatCode="yyyy\-m\-d">
                  <c:v>44985</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44561</c:v>
                </c:pt>
                <c:pt idx="21" c:formatCode="yyyy\-m\-d">
                  <c:v>44530</c:v>
                </c:pt>
                <c:pt idx="22" c:formatCode="yyyy\-m\-d">
                  <c:v>44500</c:v>
                </c:pt>
                <c:pt idx="23" c:formatCode="yyyy\-m\-d">
                  <c:v>44469</c:v>
                </c:pt>
                <c:pt idx="24" c:formatCode="yyyy\-m\-d">
                  <c:v>44439</c:v>
                </c:pt>
                <c:pt idx="25" c:formatCode="yyyy\-m\-d">
                  <c:v>44408</c:v>
                </c:pt>
                <c:pt idx="26" c:formatCode="yyyy\-m\-d">
                  <c:v>44377</c:v>
                </c:pt>
                <c:pt idx="27" c:formatCode="yyyy\-m\-d">
                  <c:v>44347</c:v>
                </c:pt>
                <c:pt idx="28" c:formatCode="yyyy\-m\-d">
                  <c:v>44316</c:v>
                </c:pt>
                <c:pt idx="29" c:formatCode="yyyy\-m\-d">
                  <c:v>44286</c:v>
                </c:pt>
                <c:pt idx="30" c:formatCode="yyyy\-m\-d">
                  <c:v>44255</c:v>
                </c:pt>
                <c:pt idx="31" c:formatCode="yyyy\-m\-d">
                  <c:v>44196</c:v>
                </c:pt>
                <c:pt idx="32" c:formatCode="yyyy\-m\-d">
                  <c:v>44165</c:v>
                </c:pt>
                <c:pt idx="33" c:formatCode="yyyy\-m\-d">
                  <c:v>44135</c:v>
                </c:pt>
                <c:pt idx="34" c:formatCode="yyyy\-m\-d">
                  <c:v>44104</c:v>
                </c:pt>
                <c:pt idx="35" c:formatCode="yyyy\-m\-d">
                  <c:v>44074</c:v>
                </c:pt>
                <c:pt idx="36" c:formatCode="yyyy\-m\-d">
                  <c:v>44043</c:v>
                </c:pt>
                <c:pt idx="37" c:formatCode="yyyy\-m\-d">
                  <c:v>44012</c:v>
                </c:pt>
                <c:pt idx="38" c:formatCode="yyyy\-m\-d">
                  <c:v>43982</c:v>
                </c:pt>
                <c:pt idx="39" c:formatCode="yyyy\-m\-d">
                  <c:v>43951</c:v>
                </c:pt>
                <c:pt idx="40" c:formatCode="yyyy\-m\-d">
                  <c:v>43921</c:v>
                </c:pt>
                <c:pt idx="41" c:formatCode="yyyy\-m\-d">
                  <c:v>43890</c:v>
                </c:pt>
                <c:pt idx="42" c:formatCode="yyyy\-m\-d">
                  <c:v>43830</c:v>
                </c:pt>
                <c:pt idx="43" c:formatCode="yyyy\-m\-d">
                  <c:v>43799</c:v>
                </c:pt>
                <c:pt idx="44" c:formatCode="yyyy\-m\-d">
                  <c:v>43769</c:v>
                </c:pt>
                <c:pt idx="45" c:formatCode="yyyy\-m\-d">
                  <c:v>43738</c:v>
                </c:pt>
                <c:pt idx="46" c:formatCode="yyyy\-m\-d">
                  <c:v>43708</c:v>
                </c:pt>
                <c:pt idx="47" c:formatCode="yyyy\-m\-d">
                  <c:v>43677</c:v>
                </c:pt>
                <c:pt idx="48" c:formatCode="yyyy\-m\-d">
                  <c:v>43646</c:v>
                </c:pt>
                <c:pt idx="49" c:formatCode="yyyy\-m\-d">
                  <c:v>43616</c:v>
                </c:pt>
                <c:pt idx="50" c:formatCode="yyyy\-m\-d">
                  <c:v>43585</c:v>
                </c:pt>
                <c:pt idx="51" c:formatCode="yyyy\-m\-d">
                  <c:v>43555</c:v>
                </c:pt>
                <c:pt idx="52" c:formatCode="yyyy\-m\-d">
                  <c:v>43524</c:v>
                </c:pt>
                <c:pt idx="53" c:formatCode="yyyy\-m\-d">
                  <c:v>43465</c:v>
                </c:pt>
                <c:pt idx="54" c:formatCode="yyyy\-m\-d">
                  <c:v>43434</c:v>
                </c:pt>
                <c:pt idx="55" c:formatCode="yyyy\-m\-d">
                  <c:v>43404</c:v>
                </c:pt>
                <c:pt idx="56" c:formatCode="yyyy\-m\-d">
                  <c:v>43373</c:v>
                </c:pt>
                <c:pt idx="57" c:formatCode="yyyy\-m\-d">
                  <c:v>43343</c:v>
                </c:pt>
                <c:pt idx="58" c:formatCode="yyyy\-m\-d">
                  <c:v>43312</c:v>
                </c:pt>
                <c:pt idx="59" c:formatCode="yyyy\-m\-d">
                  <c:v>43281</c:v>
                </c:pt>
                <c:pt idx="60" c:formatCode="yyyy\-m\-d">
                  <c:v>43251</c:v>
                </c:pt>
                <c:pt idx="61" c:formatCode="yyyy\-m\-d">
                  <c:v>43220</c:v>
                </c:pt>
                <c:pt idx="62" c:formatCode="yyyy\-m\-d">
                  <c:v>43190</c:v>
                </c:pt>
                <c:pt idx="63" c:formatCode="yyyy\-m\-d">
                  <c:v>43159</c:v>
                </c:pt>
                <c:pt idx="64" c:formatCode="yyyy\-m\-d">
                  <c:v>43100</c:v>
                </c:pt>
                <c:pt idx="65" c:formatCode="yyyy\-m\-d">
                  <c:v>43069</c:v>
                </c:pt>
                <c:pt idx="66" c:formatCode="yyyy\-m\-d">
                  <c:v>43039</c:v>
                </c:pt>
                <c:pt idx="67" c:formatCode="yyyy\-m\-d">
                  <c:v>43008</c:v>
                </c:pt>
                <c:pt idx="68" c:formatCode="yyyy\-m\-d">
                  <c:v>42978</c:v>
                </c:pt>
                <c:pt idx="69" c:formatCode="yyyy\-m\-d">
                  <c:v>42947</c:v>
                </c:pt>
                <c:pt idx="70" c:formatCode="yyyy\-m\-d">
                  <c:v>42916</c:v>
                </c:pt>
                <c:pt idx="71" c:formatCode="yyyy\-m\-d">
                  <c:v>42886</c:v>
                </c:pt>
                <c:pt idx="72" c:formatCode="yyyy\-m\-d">
                  <c:v>42855</c:v>
                </c:pt>
                <c:pt idx="73" c:formatCode="yyyy\-m\-d">
                  <c:v>42825</c:v>
                </c:pt>
                <c:pt idx="74" c:formatCode="yyyy\-m\-d">
                  <c:v>42794</c:v>
                </c:pt>
                <c:pt idx="75" c:formatCode="yyyy\-m\-d">
                  <c:v>42735</c:v>
                </c:pt>
                <c:pt idx="76" c:formatCode="yyyy\-m\-d">
                  <c:v>42704</c:v>
                </c:pt>
                <c:pt idx="77" c:formatCode="yyyy\-m\-d">
                  <c:v>42674</c:v>
                </c:pt>
                <c:pt idx="78" c:formatCode="yyyy\-m\-d">
                  <c:v>42643</c:v>
                </c:pt>
                <c:pt idx="79" c:formatCode="yyyy\-m\-d">
                  <c:v>42613</c:v>
                </c:pt>
                <c:pt idx="80" c:formatCode="yyyy\-m\-d">
                  <c:v>42582</c:v>
                </c:pt>
                <c:pt idx="81" c:formatCode="yyyy\-m\-d">
                  <c:v>42551</c:v>
                </c:pt>
                <c:pt idx="82" c:formatCode="yyyy\-m\-d">
                  <c:v>42521</c:v>
                </c:pt>
                <c:pt idx="83" c:formatCode="yyyy\-m\-d">
                  <c:v>42490</c:v>
                </c:pt>
                <c:pt idx="84" c:formatCode="yyyy\-m\-d">
                  <c:v>42460</c:v>
                </c:pt>
                <c:pt idx="85" c:formatCode="yyyy\-m\-d">
                  <c:v>42429</c:v>
                </c:pt>
                <c:pt idx="86" c:formatCode="yyyy\-m\-d">
                  <c:v>42369</c:v>
                </c:pt>
                <c:pt idx="87" c:formatCode="yyyy\-m\-d">
                  <c:v>42338</c:v>
                </c:pt>
                <c:pt idx="88" c:formatCode="yyyy\-m\-d">
                  <c:v>42308</c:v>
                </c:pt>
                <c:pt idx="89" c:formatCode="yyyy\-m\-d">
                  <c:v>42277</c:v>
                </c:pt>
                <c:pt idx="90" c:formatCode="yyyy\-m\-d">
                  <c:v>42247</c:v>
                </c:pt>
                <c:pt idx="91" c:formatCode="yyyy\-m\-d">
                  <c:v>42216</c:v>
                </c:pt>
                <c:pt idx="92" c:formatCode="yyyy\-m\-d">
                  <c:v>42185</c:v>
                </c:pt>
                <c:pt idx="93" c:formatCode="yyyy\-m\-d">
                  <c:v>42155</c:v>
                </c:pt>
                <c:pt idx="94" c:formatCode="yyyy\-m\-d">
                  <c:v>42124</c:v>
                </c:pt>
                <c:pt idx="95" c:formatCode="yyyy\-m\-d">
                  <c:v>42094</c:v>
                </c:pt>
                <c:pt idx="96" c:formatCode="yyyy\-m\-d">
                  <c:v>42063</c:v>
                </c:pt>
                <c:pt idx="97" c:formatCode="yyyy\-m\-d">
                  <c:v>42035</c:v>
                </c:pt>
                <c:pt idx="98" c:formatCode="yyyy\-m\-d">
                  <c:v>42004</c:v>
                </c:pt>
                <c:pt idx="99" c:formatCode="yyyy\-m\-d">
                  <c:v>41973</c:v>
                </c:pt>
                <c:pt idx="100" c:formatCode="yyyy\-m\-d">
                  <c:v>41943</c:v>
                </c:pt>
                <c:pt idx="101" c:formatCode="yyyy\-m\-d">
                  <c:v>41912</c:v>
                </c:pt>
                <c:pt idx="102" c:formatCode="yyyy\-m\-d">
                  <c:v>41882</c:v>
                </c:pt>
                <c:pt idx="103" c:formatCode="yyyy\-m\-d">
                  <c:v>41851</c:v>
                </c:pt>
                <c:pt idx="104" c:formatCode="yyyy\-m\-d">
                  <c:v>41820</c:v>
                </c:pt>
                <c:pt idx="105" c:formatCode="yyyy\-m\-d">
                  <c:v>41790</c:v>
                </c:pt>
                <c:pt idx="106" c:formatCode="yyyy\-m\-d">
                  <c:v>41759</c:v>
                </c:pt>
                <c:pt idx="107" c:formatCode="yyyy\-m\-d">
                  <c:v>41729</c:v>
                </c:pt>
                <c:pt idx="108" c:formatCode="yyyy\-m\-d">
                  <c:v>41698</c:v>
                </c:pt>
                <c:pt idx="109" c:formatCode="yyyy\-m\-d">
                  <c:v>41670</c:v>
                </c:pt>
                <c:pt idx="110" c:formatCode="yyyy\-m\-d">
                  <c:v>41639</c:v>
                </c:pt>
                <c:pt idx="111" c:formatCode="yyyy\-m\-d">
                  <c:v>41608</c:v>
                </c:pt>
                <c:pt idx="112" c:formatCode="yyyy\-m\-d">
                  <c:v>41578</c:v>
                </c:pt>
                <c:pt idx="113" c:formatCode="yyyy\-m\-d">
                  <c:v>41547</c:v>
                </c:pt>
                <c:pt idx="114" c:formatCode="yyyy\-m\-d">
                  <c:v>41517</c:v>
                </c:pt>
                <c:pt idx="115" c:formatCode="yyyy\-m\-d">
                  <c:v>41486</c:v>
                </c:pt>
                <c:pt idx="116" c:formatCode="yyyy\-m\-d">
                  <c:v>41455</c:v>
                </c:pt>
                <c:pt idx="117" c:formatCode="yyyy\-m\-d">
                  <c:v>41425</c:v>
                </c:pt>
                <c:pt idx="118" c:formatCode="yyyy\-m\-d">
                  <c:v>41394</c:v>
                </c:pt>
                <c:pt idx="119" c:formatCode="yyyy\-m\-d">
                  <c:v>41364</c:v>
                </c:pt>
                <c:pt idx="120" c:formatCode="yyyy\-m\-d">
                  <c:v>41333</c:v>
                </c:pt>
                <c:pt idx="121" c:formatCode="yyyy\-m\-d">
                  <c:v>41305</c:v>
                </c:pt>
                <c:pt idx="122" c:formatCode="yyyy\-m\-d">
                  <c:v>41274</c:v>
                </c:pt>
                <c:pt idx="123" c:formatCode="yyyy\-m\-d">
                  <c:v>41243</c:v>
                </c:pt>
                <c:pt idx="124" c:formatCode="yyyy\-m\-d">
                  <c:v>41213</c:v>
                </c:pt>
                <c:pt idx="125" c:formatCode="yyyy\-m\-d">
                  <c:v>41182</c:v>
                </c:pt>
                <c:pt idx="126" c:formatCode="yyyy\-m\-d">
                  <c:v>41152</c:v>
                </c:pt>
                <c:pt idx="127" c:formatCode="yyyy\-m\-d">
                  <c:v>41121</c:v>
                </c:pt>
                <c:pt idx="128" c:formatCode="yyyy\-m\-d">
                  <c:v>41090</c:v>
                </c:pt>
                <c:pt idx="129" c:formatCode="yyyy\-m\-d">
                  <c:v>41060</c:v>
                </c:pt>
                <c:pt idx="130" c:formatCode="yyyy\-m\-d">
                  <c:v>41029</c:v>
                </c:pt>
                <c:pt idx="131" c:formatCode="yyyy\-m\-d">
                  <c:v>40999</c:v>
                </c:pt>
                <c:pt idx="132" c:formatCode="yyyy\-m\-d">
                  <c:v>40968</c:v>
                </c:pt>
                <c:pt idx="133" c:formatCode="yyyy\-m\-d">
                  <c:v>40939</c:v>
                </c:pt>
                <c:pt idx="134" c:formatCode="yyyy\-m\-d">
                  <c:v>40908</c:v>
                </c:pt>
                <c:pt idx="135" c:formatCode="yyyy\-m\-d">
                  <c:v>40877</c:v>
                </c:pt>
              </c:numCache>
            </c:numRef>
          </c:cat>
          <c:val>
            <c:numRef>
              <c:f>[地产投资与粗钢产量增速趋势相关性较强.xlsx]导出数据!$B$5:$B$140</c:f>
              <c:numCache>
                <c:formatCode>General</c:formatCode>
                <c:ptCount val="136"/>
                <c:pt idx="0">
                  <c:v>-13.8</c:v>
                </c:pt>
                <c:pt idx="1">
                  <c:v>-13.5</c:v>
                </c:pt>
                <c:pt idx="2">
                  <c:v>-12.9</c:v>
                </c:pt>
                <c:pt idx="3">
                  <c:v>-11.2</c:v>
                </c:pt>
                <c:pt idx="4">
                  <c:v>-9.8</c:v>
                </c:pt>
                <c:pt idx="5">
                  <c:v>-6.6</c:v>
                </c:pt>
                <c:pt idx="6">
                  <c:v>-6.4</c:v>
                </c:pt>
                <c:pt idx="7">
                  <c:v>-9</c:v>
                </c:pt>
                <c:pt idx="8">
                  <c:v>-15.2</c:v>
                </c:pt>
                <c:pt idx="9">
                  <c:v>-25.9</c:v>
                </c:pt>
                <c:pt idx="10">
                  <c:v>-25.7</c:v>
                </c:pt>
                <c:pt idx="11">
                  <c:v>-24.7</c:v>
                </c:pt>
                <c:pt idx="12">
                  <c:v>-24.5</c:v>
                </c:pt>
                <c:pt idx="13">
                  <c:v>-25</c:v>
                </c:pt>
                <c:pt idx="14">
                  <c:v>-25.4</c:v>
                </c:pt>
                <c:pt idx="15">
                  <c:v>-25.3</c:v>
                </c:pt>
                <c:pt idx="16">
                  <c:v>-25.8</c:v>
                </c:pt>
                <c:pt idx="17">
                  <c:v>-23.6</c:v>
                </c:pt>
                <c:pt idx="18">
                  <c:v>-19.6</c:v>
                </c:pt>
                <c:pt idx="19">
                  <c:v>-17.7</c:v>
                </c:pt>
                <c:pt idx="20">
                  <c:v>4.2</c:v>
                </c:pt>
                <c:pt idx="21">
                  <c:v>7.2</c:v>
                </c:pt>
                <c:pt idx="22">
                  <c:v>8.8</c:v>
                </c:pt>
                <c:pt idx="23">
                  <c:v>11.1</c:v>
                </c:pt>
                <c:pt idx="24">
                  <c:v>14.8</c:v>
                </c:pt>
                <c:pt idx="25">
                  <c:v>18.2</c:v>
                </c:pt>
                <c:pt idx="26">
                  <c:v>23.5</c:v>
                </c:pt>
                <c:pt idx="27">
                  <c:v>29.9</c:v>
                </c:pt>
                <c:pt idx="28">
                  <c:v>35.2</c:v>
                </c:pt>
                <c:pt idx="29">
                  <c:v>41.4</c:v>
                </c:pt>
                <c:pt idx="30">
                  <c:v>51.2</c:v>
                </c:pt>
                <c:pt idx="31">
                  <c:v>8.1</c:v>
                </c:pt>
                <c:pt idx="32">
                  <c:v>6.6</c:v>
                </c:pt>
                <c:pt idx="33">
                  <c:v>5.5</c:v>
                </c:pt>
                <c:pt idx="34">
                  <c:v>4.4</c:v>
                </c:pt>
                <c:pt idx="35">
                  <c:v>3</c:v>
                </c:pt>
                <c:pt idx="36">
                  <c:v>0.8</c:v>
                </c:pt>
                <c:pt idx="37">
                  <c:v>-1.9</c:v>
                </c:pt>
                <c:pt idx="38">
                  <c:v>-6.1</c:v>
                </c:pt>
                <c:pt idx="39">
                  <c:v>-10.4</c:v>
                </c:pt>
                <c:pt idx="40">
                  <c:v>-13.8</c:v>
                </c:pt>
                <c:pt idx="41">
                  <c:v>-17.5</c:v>
                </c:pt>
                <c:pt idx="42">
                  <c:v>7.6</c:v>
                </c:pt>
                <c:pt idx="43">
                  <c:v>7</c:v>
                </c:pt>
                <c:pt idx="44">
                  <c:v>7</c:v>
                </c:pt>
                <c:pt idx="45">
                  <c:v>7.1</c:v>
                </c:pt>
                <c:pt idx="46">
                  <c:v>6.6</c:v>
                </c:pt>
                <c:pt idx="47">
                  <c:v>7</c:v>
                </c:pt>
                <c:pt idx="48">
                  <c:v>7.2</c:v>
                </c:pt>
                <c:pt idx="49">
                  <c:v>7.6</c:v>
                </c:pt>
                <c:pt idx="50">
                  <c:v>8.9</c:v>
                </c:pt>
                <c:pt idx="51">
                  <c:v>5.9</c:v>
                </c:pt>
                <c:pt idx="52">
                  <c:v>2.1</c:v>
                </c:pt>
                <c:pt idx="53">
                  <c:v>6.4</c:v>
                </c:pt>
                <c:pt idx="54">
                  <c:v>7.6</c:v>
                </c:pt>
                <c:pt idx="55">
                  <c:v>7.7</c:v>
                </c:pt>
                <c:pt idx="56">
                  <c:v>7.8</c:v>
                </c:pt>
                <c:pt idx="57">
                  <c:v>6.9</c:v>
                </c:pt>
                <c:pt idx="58">
                  <c:v>6.4</c:v>
                </c:pt>
                <c:pt idx="59">
                  <c:v>4.6</c:v>
                </c:pt>
                <c:pt idx="60">
                  <c:v>5.1</c:v>
                </c:pt>
                <c:pt idx="61">
                  <c:v>2.1</c:v>
                </c:pt>
                <c:pt idx="62">
                  <c:v>3.1</c:v>
                </c:pt>
                <c:pt idx="63">
                  <c:v>4.8</c:v>
                </c:pt>
                <c:pt idx="64">
                  <c:v>8.2</c:v>
                </c:pt>
                <c:pt idx="65">
                  <c:v>7.7</c:v>
                </c:pt>
                <c:pt idx="66">
                  <c:v>7.4</c:v>
                </c:pt>
                <c:pt idx="67">
                  <c:v>8</c:v>
                </c:pt>
                <c:pt idx="68">
                  <c:v>9</c:v>
                </c:pt>
                <c:pt idx="69">
                  <c:v>9.7</c:v>
                </c:pt>
                <c:pt idx="70">
                  <c:v>11.2</c:v>
                </c:pt>
                <c:pt idx="71">
                  <c:v>9.9</c:v>
                </c:pt>
                <c:pt idx="72">
                  <c:v>11.4</c:v>
                </c:pt>
                <c:pt idx="73">
                  <c:v>11.5</c:v>
                </c:pt>
                <c:pt idx="74">
                  <c:v>7</c:v>
                </c:pt>
                <c:pt idx="75">
                  <c:v>15.2</c:v>
                </c:pt>
                <c:pt idx="76">
                  <c:v>15</c:v>
                </c:pt>
                <c:pt idx="77">
                  <c:v>15.5</c:v>
                </c:pt>
                <c:pt idx="78">
                  <c:v>15.5</c:v>
                </c:pt>
                <c:pt idx="79">
                  <c:v>14.8</c:v>
                </c:pt>
                <c:pt idx="80">
                  <c:v>15.3</c:v>
                </c:pt>
                <c:pt idx="81">
                  <c:v>15.6</c:v>
                </c:pt>
                <c:pt idx="82">
                  <c:v>16.8</c:v>
                </c:pt>
                <c:pt idx="83">
                  <c:v>16.8</c:v>
                </c:pt>
                <c:pt idx="84">
                  <c:v>14.7</c:v>
                </c:pt>
                <c:pt idx="85">
                  <c:v>-1</c:v>
                </c:pt>
                <c:pt idx="86">
                  <c:v>2.6</c:v>
                </c:pt>
                <c:pt idx="87">
                  <c:v>2.2</c:v>
                </c:pt>
                <c:pt idx="88">
                  <c:v>1.3</c:v>
                </c:pt>
                <c:pt idx="89">
                  <c:v>0.9</c:v>
                </c:pt>
                <c:pt idx="90">
                  <c:v>0.9</c:v>
                </c:pt>
                <c:pt idx="91">
                  <c:v>0.5</c:v>
                </c:pt>
                <c:pt idx="92">
                  <c:v>0.1</c:v>
                </c:pt>
                <c:pt idx="93">
                  <c:v>-1.6</c:v>
                </c:pt>
                <c:pt idx="94">
                  <c:v>-2.5</c:v>
                </c:pt>
                <c:pt idx="95">
                  <c:v>-2.9</c:v>
                </c:pt>
                <c:pt idx="96">
                  <c:v>1.6</c:v>
                </c:pt>
                <c:pt idx="98">
                  <c:v>-0.1</c:v>
                </c:pt>
                <c:pt idx="99">
                  <c:v>0.6</c:v>
                </c:pt>
                <c:pt idx="100">
                  <c:v>3.1</c:v>
                </c:pt>
                <c:pt idx="101">
                  <c:v>2.3</c:v>
                </c:pt>
                <c:pt idx="102">
                  <c:v>2.7</c:v>
                </c:pt>
                <c:pt idx="103">
                  <c:v>3.2</c:v>
                </c:pt>
                <c:pt idx="104">
                  <c:v>3</c:v>
                </c:pt>
                <c:pt idx="105">
                  <c:v>3.6</c:v>
                </c:pt>
                <c:pt idx="106">
                  <c:v>4.5</c:v>
                </c:pt>
                <c:pt idx="107">
                  <c:v>6.6</c:v>
                </c:pt>
                <c:pt idx="108">
                  <c:v>12.4</c:v>
                </c:pt>
                <c:pt idx="110">
                  <c:v>26.5</c:v>
                </c:pt>
                <c:pt idx="111">
                  <c:v>27.6</c:v>
                </c:pt>
                <c:pt idx="112">
                  <c:v>27.2</c:v>
                </c:pt>
                <c:pt idx="113">
                  <c:v>28.7</c:v>
                </c:pt>
                <c:pt idx="114">
                  <c:v>28.9</c:v>
                </c:pt>
                <c:pt idx="115">
                  <c:v>31.5</c:v>
                </c:pt>
                <c:pt idx="116">
                  <c:v>32.1</c:v>
                </c:pt>
                <c:pt idx="117">
                  <c:v>32</c:v>
                </c:pt>
                <c:pt idx="118">
                  <c:v>33.5</c:v>
                </c:pt>
                <c:pt idx="119">
                  <c:v>29.3</c:v>
                </c:pt>
                <c:pt idx="120">
                  <c:v>33.7</c:v>
                </c:pt>
                <c:pt idx="122">
                  <c:v>12.7</c:v>
                </c:pt>
                <c:pt idx="123">
                  <c:v>14.1</c:v>
                </c:pt>
                <c:pt idx="124">
                  <c:v>11.6</c:v>
                </c:pt>
                <c:pt idx="125">
                  <c:v>10.1</c:v>
                </c:pt>
                <c:pt idx="126">
                  <c:v>9.1</c:v>
                </c:pt>
                <c:pt idx="127">
                  <c:v>6.2</c:v>
                </c:pt>
                <c:pt idx="128">
                  <c:v>5.7</c:v>
                </c:pt>
                <c:pt idx="129">
                  <c:v>5.7</c:v>
                </c:pt>
                <c:pt idx="130">
                  <c:v>5.1</c:v>
                </c:pt>
                <c:pt idx="131">
                  <c:v>8.2</c:v>
                </c:pt>
                <c:pt idx="132">
                  <c:v>16.2</c:v>
                </c:pt>
                <c:pt idx="134">
                  <c:v>14.1</c:v>
                </c:pt>
                <c:pt idx="135">
                  <c:v>19</c:v>
                </c:pt>
              </c:numCache>
            </c:numRef>
          </c:val>
          <c:smooth val="0"/>
        </c:ser>
        <c:ser>
          <c:idx val="1"/>
          <c:order val="1"/>
          <c:tx>
            <c:strRef>
              <c:f>"Crude Steel"</c:f>
              <c:strCache>
                <c:ptCount val="1"/>
                <c:pt idx="0">
                  <c:v>Crude Steel</c:v>
                </c:pt>
              </c:strCache>
            </c:strRef>
          </c:tx>
          <c:spPr>
            <a:ln w="28575" cap="rnd" cmpd="sng" algn="ctr">
              <a:solidFill>
                <a:srgbClr val="023985"/>
              </a:solidFill>
              <a:prstDash val="solid"/>
              <a:round/>
            </a:ln>
            <a:sp3d contourW="28575"/>
          </c:spPr>
          <c:marker>
            <c:symbol val="none"/>
          </c:marker>
          <c:dLbls>
            <c:delete val="1"/>
          </c:dLbls>
          <c:cat>
            <c:numRef>
              <c:f>[地产投资与粗钢产量增速趋势相关性较强.xlsx]导出数据!$A$5:$A$140</c:f>
              <c:numCache>
                <c:formatCode>yyyy\-m\-d</c:formatCode>
                <c:ptCount val="136"/>
                <c:pt idx="0" c:formatCode="yyyy\-m\-d">
                  <c:v>45230</c:v>
                </c:pt>
                <c:pt idx="1" c:formatCode="yyyy\-m\-d">
                  <c:v>45199</c:v>
                </c:pt>
                <c:pt idx="2" c:formatCode="yyyy\-m\-d">
                  <c:v>45169</c:v>
                </c:pt>
                <c:pt idx="3" c:formatCode="yyyy\-m\-d">
                  <c:v>45138</c:v>
                </c:pt>
                <c:pt idx="4" c:formatCode="yyyy\-m\-d">
                  <c:v>45107</c:v>
                </c:pt>
                <c:pt idx="5" c:formatCode="yyyy\-m\-d">
                  <c:v>45077</c:v>
                </c:pt>
                <c:pt idx="6" c:formatCode="yyyy\-m\-d">
                  <c:v>45046</c:v>
                </c:pt>
                <c:pt idx="7" c:formatCode="yyyy\-m\-d">
                  <c:v>45016</c:v>
                </c:pt>
                <c:pt idx="8" c:formatCode="yyyy\-m\-d">
                  <c:v>44985</c:v>
                </c:pt>
                <c:pt idx="9" c:formatCode="yyyy\-m\-d">
                  <c:v>44926</c:v>
                </c:pt>
                <c:pt idx="10" c:formatCode="yyyy\-m\-d">
                  <c:v>44895</c:v>
                </c:pt>
                <c:pt idx="11" c:formatCode="yyyy\-m\-d">
                  <c:v>44865</c:v>
                </c:pt>
                <c:pt idx="12" c:formatCode="yyyy\-m\-d">
                  <c:v>44834</c:v>
                </c:pt>
                <c:pt idx="13" c:formatCode="yyyy\-m\-d">
                  <c:v>44804</c:v>
                </c:pt>
                <c:pt idx="14" c:formatCode="yyyy\-m\-d">
                  <c:v>44773</c:v>
                </c:pt>
                <c:pt idx="15" c:formatCode="yyyy\-m\-d">
                  <c:v>44742</c:v>
                </c:pt>
                <c:pt idx="16" c:formatCode="yyyy\-m\-d">
                  <c:v>44712</c:v>
                </c:pt>
                <c:pt idx="17" c:formatCode="yyyy\-m\-d">
                  <c:v>44681</c:v>
                </c:pt>
                <c:pt idx="18" c:formatCode="yyyy\-m\-d">
                  <c:v>44651</c:v>
                </c:pt>
                <c:pt idx="19" c:formatCode="yyyy\-m\-d">
                  <c:v>44620</c:v>
                </c:pt>
                <c:pt idx="20" c:formatCode="yyyy\-m\-d">
                  <c:v>44561</c:v>
                </c:pt>
                <c:pt idx="21" c:formatCode="yyyy\-m\-d">
                  <c:v>44530</c:v>
                </c:pt>
                <c:pt idx="22" c:formatCode="yyyy\-m\-d">
                  <c:v>44500</c:v>
                </c:pt>
                <c:pt idx="23" c:formatCode="yyyy\-m\-d">
                  <c:v>44469</c:v>
                </c:pt>
                <c:pt idx="24" c:formatCode="yyyy\-m\-d">
                  <c:v>44439</c:v>
                </c:pt>
                <c:pt idx="25" c:formatCode="yyyy\-m\-d">
                  <c:v>44408</c:v>
                </c:pt>
                <c:pt idx="26" c:formatCode="yyyy\-m\-d">
                  <c:v>44377</c:v>
                </c:pt>
                <c:pt idx="27" c:formatCode="yyyy\-m\-d">
                  <c:v>44347</c:v>
                </c:pt>
                <c:pt idx="28" c:formatCode="yyyy\-m\-d">
                  <c:v>44316</c:v>
                </c:pt>
                <c:pt idx="29" c:formatCode="yyyy\-m\-d">
                  <c:v>44286</c:v>
                </c:pt>
                <c:pt idx="30" c:formatCode="yyyy\-m\-d">
                  <c:v>44255</c:v>
                </c:pt>
                <c:pt idx="31" c:formatCode="yyyy\-m\-d">
                  <c:v>44196</c:v>
                </c:pt>
                <c:pt idx="32" c:formatCode="yyyy\-m\-d">
                  <c:v>44165</c:v>
                </c:pt>
                <c:pt idx="33" c:formatCode="yyyy\-m\-d">
                  <c:v>44135</c:v>
                </c:pt>
                <c:pt idx="34" c:formatCode="yyyy\-m\-d">
                  <c:v>44104</c:v>
                </c:pt>
                <c:pt idx="35" c:formatCode="yyyy\-m\-d">
                  <c:v>44074</c:v>
                </c:pt>
                <c:pt idx="36" c:formatCode="yyyy\-m\-d">
                  <c:v>44043</c:v>
                </c:pt>
                <c:pt idx="37" c:formatCode="yyyy\-m\-d">
                  <c:v>44012</c:v>
                </c:pt>
                <c:pt idx="38" c:formatCode="yyyy\-m\-d">
                  <c:v>43982</c:v>
                </c:pt>
                <c:pt idx="39" c:formatCode="yyyy\-m\-d">
                  <c:v>43951</c:v>
                </c:pt>
                <c:pt idx="40" c:formatCode="yyyy\-m\-d">
                  <c:v>43921</c:v>
                </c:pt>
                <c:pt idx="41" c:formatCode="yyyy\-m\-d">
                  <c:v>43890</c:v>
                </c:pt>
                <c:pt idx="42" c:formatCode="yyyy\-m\-d">
                  <c:v>43830</c:v>
                </c:pt>
                <c:pt idx="43" c:formatCode="yyyy\-m\-d">
                  <c:v>43799</c:v>
                </c:pt>
                <c:pt idx="44" c:formatCode="yyyy\-m\-d">
                  <c:v>43769</c:v>
                </c:pt>
                <c:pt idx="45" c:formatCode="yyyy\-m\-d">
                  <c:v>43738</c:v>
                </c:pt>
                <c:pt idx="46" c:formatCode="yyyy\-m\-d">
                  <c:v>43708</c:v>
                </c:pt>
                <c:pt idx="47" c:formatCode="yyyy\-m\-d">
                  <c:v>43677</c:v>
                </c:pt>
                <c:pt idx="48" c:formatCode="yyyy\-m\-d">
                  <c:v>43646</c:v>
                </c:pt>
                <c:pt idx="49" c:formatCode="yyyy\-m\-d">
                  <c:v>43616</c:v>
                </c:pt>
                <c:pt idx="50" c:formatCode="yyyy\-m\-d">
                  <c:v>43585</c:v>
                </c:pt>
                <c:pt idx="51" c:formatCode="yyyy\-m\-d">
                  <c:v>43555</c:v>
                </c:pt>
                <c:pt idx="52" c:formatCode="yyyy\-m\-d">
                  <c:v>43524</c:v>
                </c:pt>
                <c:pt idx="53" c:formatCode="yyyy\-m\-d">
                  <c:v>43465</c:v>
                </c:pt>
                <c:pt idx="54" c:formatCode="yyyy\-m\-d">
                  <c:v>43434</c:v>
                </c:pt>
                <c:pt idx="55" c:formatCode="yyyy\-m\-d">
                  <c:v>43404</c:v>
                </c:pt>
                <c:pt idx="56" c:formatCode="yyyy\-m\-d">
                  <c:v>43373</c:v>
                </c:pt>
                <c:pt idx="57" c:formatCode="yyyy\-m\-d">
                  <c:v>43343</c:v>
                </c:pt>
                <c:pt idx="58" c:formatCode="yyyy\-m\-d">
                  <c:v>43312</c:v>
                </c:pt>
                <c:pt idx="59" c:formatCode="yyyy\-m\-d">
                  <c:v>43281</c:v>
                </c:pt>
                <c:pt idx="60" c:formatCode="yyyy\-m\-d">
                  <c:v>43251</c:v>
                </c:pt>
                <c:pt idx="61" c:formatCode="yyyy\-m\-d">
                  <c:v>43220</c:v>
                </c:pt>
                <c:pt idx="62" c:formatCode="yyyy\-m\-d">
                  <c:v>43190</c:v>
                </c:pt>
                <c:pt idx="63" c:formatCode="yyyy\-m\-d">
                  <c:v>43159</c:v>
                </c:pt>
                <c:pt idx="64" c:formatCode="yyyy\-m\-d">
                  <c:v>43100</c:v>
                </c:pt>
                <c:pt idx="65" c:formatCode="yyyy\-m\-d">
                  <c:v>43069</c:v>
                </c:pt>
                <c:pt idx="66" c:formatCode="yyyy\-m\-d">
                  <c:v>43039</c:v>
                </c:pt>
                <c:pt idx="67" c:formatCode="yyyy\-m\-d">
                  <c:v>43008</c:v>
                </c:pt>
                <c:pt idx="68" c:formatCode="yyyy\-m\-d">
                  <c:v>42978</c:v>
                </c:pt>
                <c:pt idx="69" c:formatCode="yyyy\-m\-d">
                  <c:v>42947</c:v>
                </c:pt>
                <c:pt idx="70" c:formatCode="yyyy\-m\-d">
                  <c:v>42916</c:v>
                </c:pt>
                <c:pt idx="71" c:formatCode="yyyy\-m\-d">
                  <c:v>42886</c:v>
                </c:pt>
                <c:pt idx="72" c:formatCode="yyyy\-m\-d">
                  <c:v>42855</c:v>
                </c:pt>
                <c:pt idx="73" c:formatCode="yyyy\-m\-d">
                  <c:v>42825</c:v>
                </c:pt>
                <c:pt idx="74" c:formatCode="yyyy\-m\-d">
                  <c:v>42794</c:v>
                </c:pt>
                <c:pt idx="75" c:formatCode="yyyy\-m\-d">
                  <c:v>42735</c:v>
                </c:pt>
                <c:pt idx="76" c:formatCode="yyyy\-m\-d">
                  <c:v>42704</c:v>
                </c:pt>
                <c:pt idx="77" c:formatCode="yyyy\-m\-d">
                  <c:v>42674</c:v>
                </c:pt>
                <c:pt idx="78" c:formatCode="yyyy\-m\-d">
                  <c:v>42643</c:v>
                </c:pt>
                <c:pt idx="79" c:formatCode="yyyy\-m\-d">
                  <c:v>42613</c:v>
                </c:pt>
                <c:pt idx="80" c:formatCode="yyyy\-m\-d">
                  <c:v>42582</c:v>
                </c:pt>
                <c:pt idx="81" c:formatCode="yyyy\-m\-d">
                  <c:v>42551</c:v>
                </c:pt>
                <c:pt idx="82" c:formatCode="yyyy\-m\-d">
                  <c:v>42521</c:v>
                </c:pt>
                <c:pt idx="83" c:formatCode="yyyy\-m\-d">
                  <c:v>42490</c:v>
                </c:pt>
                <c:pt idx="84" c:formatCode="yyyy\-m\-d">
                  <c:v>42460</c:v>
                </c:pt>
                <c:pt idx="85" c:formatCode="yyyy\-m\-d">
                  <c:v>42429</c:v>
                </c:pt>
                <c:pt idx="86" c:formatCode="yyyy\-m\-d">
                  <c:v>42369</c:v>
                </c:pt>
                <c:pt idx="87" c:formatCode="yyyy\-m\-d">
                  <c:v>42338</c:v>
                </c:pt>
                <c:pt idx="88" c:formatCode="yyyy\-m\-d">
                  <c:v>42308</c:v>
                </c:pt>
                <c:pt idx="89" c:formatCode="yyyy\-m\-d">
                  <c:v>42277</c:v>
                </c:pt>
                <c:pt idx="90" c:formatCode="yyyy\-m\-d">
                  <c:v>42247</c:v>
                </c:pt>
                <c:pt idx="91" c:formatCode="yyyy\-m\-d">
                  <c:v>42216</c:v>
                </c:pt>
                <c:pt idx="92" c:formatCode="yyyy\-m\-d">
                  <c:v>42185</c:v>
                </c:pt>
                <c:pt idx="93" c:formatCode="yyyy\-m\-d">
                  <c:v>42155</c:v>
                </c:pt>
                <c:pt idx="94" c:formatCode="yyyy\-m\-d">
                  <c:v>42124</c:v>
                </c:pt>
                <c:pt idx="95" c:formatCode="yyyy\-m\-d">
                  <c:v>42094</c:v>
                </c:pt>
                <c:pt idx="96" c:formatCode="yyyy\-m\-d">
                  <c:v>42063</c:v>
                </c:pt>
                <c:pt idx="97" c:formatCode="yyyy\-m\-d">
                  <c:v>42035</c:v>
                </c:pt>
                <c:pt idx="98" c:formatCode="yyyy\-m\-d">
                  <c:v>42004</c:v>
                </c:pt>
                <c:pt idx="99" c:formatCode="yyyy\-m\-d">
                  <c:v>41973</c:v>
                </c:pt>
                <c:pt idx="100" c:formatCode="yyyy\-m\-d">
                  <c:v>41943</c:v>
                </c:pt>
                <c:pt idx="101" c:formatCode="yyyy\-m\-d">
                  <c:v>41912</c:v>
                </c:pt>
                <c:pt idx="102" c:formatCode="yyyy\-m\-d">
                  <c:v>41882</c:v>
                </c:pt>
                <c:pt idx="103" c:formatCode="yyyy\-m\-d">
                  <c:v>41851</c:v>
                </c:pt>
                <c:pt idx="104" c:formatCode="yyyy\-m\-d">
                  <c:v>41820</c:v>
                </c:pt>
                <c:pt idx="105" c:formatCode="yyyy\-m\-d">
                  <c:v>41790</c:v>
                </c:pt>
                <c:pt idx="106" c:formatCode="yyyy\-m\-d">
                  <c:v>41759</c:v>
                </c:pt>
                <c:pt idx="107" c:formatCode="yyyy\-m\-d">
                  <c:v>41729</c:v>
                </c:pt>
                <c:pt idx="108" c:formatCode="yyyy\-m\-d">
                  <c:v>41698</c:v>
                </c:pt>
                <c:pt idx="109" c:formatCode="yyyy\-m\-d">
                  <c:v>41670</c:v>
                </c:pt>
                <c:pt idx="110" c:formatCode="yyyy\-m\-d">
                  <c:v>41639</c:v>
                </c:pt>
                <c:pt idx="111" c:formatCode="yyyy\-m\-d">
                  <c:v>41608</c:v>
                </c:pt>
                <c:pt idx="112" c:formatCode="yyyy\-m\-d">
                  <c:v>41578</c:v>
                </c:pt>
                <c:pt idx="113" c:formatCode="yyyy\-m\-d">
                  <c:v>41547</c:v>
                </c:pt>
                <c:pt idx="114" c:formatCode="yyyy\-m\-d">
                  <c:v>41517</c:v>
                </c:pt>
                <c:pt idx="115" c:formatCode="yyyy\-m\-d">
                  <c:v>41486</c:v>
                </c:pt>
                <c:pt idx="116" c:formatCode="yyyy\-m\-d">
                  <c:v>41455</c:v>
                </c:pt>
                <c:pt idx="117" c:formatCode="yyyy\-m\-d">
                  <c:v>41425</c:v>
                </c:pt>
                <c:pt idx="118" c:formatCode="yyyy\-m\-d">
                  <c:v>41394</c:v>
                </c:pt>
                <c:pt idx="119" c:formatCode="yyyy\-m\-d">
                  <c:v>41364</c:v>
                </c:pt>
                <c:pt idx="120" c:formatCode="yyyy\-m\-d">
                  <c:v>41333</c:v>
                </c:pt>
                <c:pt idx="121" c:formatCode="yyyy\-m\-d">
                  <c:v>41305</c:v>
                </c:pt>
                <c:pt idx="122" c:formatCode="yyyy\-m\-d">
                  <c:v>41274</c:v>
                </c:pt>
                <c:pt idx="123" c:formatCode="yyyy\-m\-d">
                  <c:v>41243</c:v>
                </c:pt>
                <c:pt idx="124" c:formatCode="yyyy\-m\-d">
                  <c:v>41213</c:v>
                </c:pt>
                <c:pt idx="125" c:formatCode="yyyy\-m\-d">
                  <c:v>41182</c:v>
                </c:pt>
                <c:pt idx="126" c:formatCode="yyyy\-m\-d">
                  <c:v>41152</c:v>
                </c:pt>
                <c:pt idx="127" c:formatCode="yyyy\-m\-d">
                  <c:v>41121</c:v>
                </c:pt>
                <c:pt idx="128" c:formatCode="yyyy\-m\-d">
                  <c:v>41090</c:v>
                </c:pt>
                <c:pt idx="129" c:formatCode="yyyy\-m\-d">
                  <c:v>41060</c:v>
                </c:pt>
                <c:pt idx="130" c:formatCode="yyyy\-m\-d">
                  <c:v>41029</c:v>
                </c:pt>
                <c:pt idx="131" c:formatCode="yyyy\-m\-d">
                  <c:v>40999</c:v>
                </c:pt>
                <c:pt idx="132" c:formatCode="yyyy\-m\-d">
                  <c:v>40968</c:v>
                </c:pt>
                <c:pt idx="133" c:formatCode="yyyy\-m\-d">
                  <c:v>40939</c:v>
                </c:pt>
                <c:pt idx="134" c:formatCode="yyyy\-m\-d">
                  <c:v>40908</c:v>
                </c:pt>
                <c:pt idx="135" c:formatCode="yyyy\-m\-d">
                  <c:v>40877</c:v>
                </c:pt>
              </c:numCache>
            </c:numRef>
          </c:cat>
          <c:val>
            <c:numRef>
              <c:f>[地产投资与粗钢产量增速趋势相关性较强.xlsx]导出数据!$C$5:$C$140</c:f>
              <c:numCache>
                <c:formatCode>General</c:formatCode>
                <c:ptCount val="136"/>
                <c:pt idx="0">
                  <c:v>1.4</c:v>
                </c:pt>
                <c:pt idx="1">
                  <c:v>1.7</c:v>
                </c:pt>
                <c:pt idx="2">
                  <c:v>2.6</c:v>
                </c:pt>
                <c:pt idx="3">
                  <c:v>2.5</c:v>
                </c:pt>
                <c:pt idx="4">
                  <c:v>1.3</c:v>
                </c:pt>
                <c:pt idx="5">
                  <c:v>1.6</c:v>
                </c:pt>
                <c:pt idx="6">
                  <c:v>4.1</c:v>
                </c:pt>
                <c:pt idx="7">
                  <c:v>6.1</c:v>
                </c:pt>
                <c:pt idx="8">
                  <c:v>5.6</c:v>
                </c:pt>
                <c:pt idx="9">
                  <c:v>-2.1</c:v>
                </c:pt>
                <c:pt idx="10">
                  <c:v>-1.4</c:v>
                </c:pt>
                <c:pt idx="11">
                  <c:v>-2.2</c:v>
                </c:pt>
                <c:pt idx="12">
                  <c:v>-3.4</c:v>
                </c:pt>
                <c:pt idx="13">
                  <c:v>-5.7</c:v>
                </c:pt>
                <c:pt idx="14">
                  <c:v>-6.4</c:v>
                </c:pt>
                <c:pt idx="15">
                  <c:v>-6.5</c:v>
                </c:pt>
                <c:pt idx="16">
                  <c:v>-8.7</c:v>
                </c:pt>
                <c:pt idx="17">
                  <c:v>-10.3</c:v>
                </c:pt>
                <c:pt idx="18">
                  <c:v>-10.5</c:v>
                </c:pt>
                <c:pt idx="19">
                  <c:v>-10</c:v>
                </c:pt>
                <c:pt idx="20">
                  <c:v>-3</c:v>
                </c:pt>
                <c:pt idx="21">
                  <c:v>-2.6</c:v>
                </c:pt>
                <c:pt idx="22">
                  <c:v>-0.7</c:v>
                </c:pt>
                <c:pt idx="23">
                  <c:v>2</c:v>
                </c:pt>
                <c:pt idx="24">
                  <c:v>5.3</c:v>
                </c:pt>
                <c:pt idx="25">
                  <c:v>8</c:v>
                </c:pt>
                <c:pt idx="26">
                  <c:v>11.8</c:v>
                </c:pt>
                <c:pt idx="27">
                  <c:v>13.9</c:v>
                </c:pt>
                <c:pt idx="28">
                  <c:v>15.8</c:v>
                </c:pt>
                <c:pt idx="29">
                  <c:v>15.6</c:v>
                </c:pt>
                <c:pt idx="30">
                  <c:v>12.9</c:v>
                </c:pt>
                <c:pt idx="31">
                  <c:v>5.2</c:v>
                </c:pt>
                <c:pt idx="32">
                  <c:v>5.5</c:v>
                </c:pt>
                <c:pt idx="33">
                  <c:v>5.5</c:v>
                </c:pt>
                <c:pt idx="34">
                  <c:v>4.5</c:v>
                </c:pt>
                <c:pt idx="35">
                  <c:v>3.7</c:v>
                </c:pt>
                <c:pt idx="36">
                  <c:v>2.8</c:v>
                </c:pt>
                <c:pt idx="37">
                  <c:v>1.4</c:v>
                </c:pt>
                <c:pt idx="38">
                  <c:v>1.9</c:v>
                </c:pt>
                <c:pt idx="39">
                  <c:v>1.3</c:v>
                </c:pt>
                <c:pt idx="40">
                  <c:v>1.2</c:v>
                </c:pt>
                <c:pt idx="41">
                  <c:v>3.1</c:v>
                </c:pt>
                <c:pt idx="42">
                  <c:v>8.3</c:v>
                </c:pt>
                <c:pt idx="43">
                  <c:v>7</c:v>
                </c:pt>
                <c:pt idx="44">
                  <c:v>7.4</c:v>
                </c:pt>
                <c:pt idx="45">
                  <c:v>8.4</c:v>
                </c:pt>
                <c:pt idx="46">
                  <c:v>9.1</c:v>
                </c:pt>
                <c:pt idx="47">
                  <c:v>9</c:v>
                </c:pt>
                <c:pt idx="48">
                  <c:v>9.9</c:v>
                </c:pt>
                <c:pt idx="49">
                  <c:v>10.2</c:v>
                </c:pt>
                <c:pt idx="50">
                  <c:v>10.1</c:v>
                </c:pt>
                <c:pt idx="51">
                  <c:v>9.9</c:v>
                </c:pt>
                <c:pt idx="52">
                  <c:v>9.2</c:v>
                </c:pt>
                <c:pt idx="53">
                  <c:v>6.6</c:v>
                </c:pt>
                <c:pt idx="54">
                  <c:v>6.7</c:v>
                </c:pt>
                <c:pt idx="55">
                  <c:v>6.4</c:v>
                </c:pt>
                <c:pt idx="56">
                  <c:v>6.1</c:v>
                </c:pt>
                <c:pt idx="57">
                  <c:v>5.8</c:v>
                </c:pt>
                <c:pt idx="58">
                  <c:v>6.3</c:v>
                </c:pt>
                <c:pt idx="59">
                  <c:v>6</c:v>
                </c:pt>
                <c:pt idx="60">
                  <c:v>5.4</c:v>
                </c:pt>
                <c:pt idx="61">
                  <c:v>5</c:v>
                </c:pt>
                <c:pt idx="62">
                  <c:v>5.4</c:v>
                </c:pt>
                <c:pt idx="63">
                  <c:v>5.9</c:v>
                </c:pt>
                <c:pt idx="64">
                  <c:v>5.7</c:v>
                </c:pt>
                <c:pt idx="65">
                  <c:v>5.7</c:v>
                </c:pt>
                <c:pt idx="66">
                  <c:v>6.1</c:v>
                </c:pt>
                <c:pt idx="67">
                  <c:v>6.3</c:v>
                </c:pt>
                <c:pt idx="68">
                  <c:v>5.6</c:v>
                </c:pt>
                <c:pt idx="69">
                  <c:v>5.1</c:v>
                </c:pt>
                <c:pt idx="70">
                  <c:v>4.6</c:v>
                </c:pt>
                <c:pt idx="71">
                  <c:v>4.4</c:v>
                </c:pt>
                <c:pt idx="72">
                  <c:v>4.6</c:v>
                </c:pt>
                <c:pt idx="73">
                  <c:v>4.6</c:v>
                </c:pt>
                <c:pt idx="74">
                  <c:v>5.8</c:v>
                </c:pt>
                <c:pt idx="75">
                  <c:v>1.2</c:v>
                </c:pt>
                <c:pt idx="76">
                  <c:v>1.1</c:v>
                </c:pt>
                <c:pt idx="77">
                  <c:v>0.7</c:v>
                </c:pt>
                <c:pt idx="78">
                  <c:v>0.4</c:v>
                </c:pt>
                <c:pt idx="79">
                  <c:v>-0.1</c:v>
                </c:pt>
                <c:pt idx="80">
                  <c:v>-0.5</c:v>
                </c:pt>
                <c:pt idx="81">
                  <c:v>-1.1</c:v>
                </c:pt>
                <c:pt idx="82">
                  <c:v>-1.4</c:v>
                </c:pt>
                <c:pt idx="83">
                  <c:v>-2.3</c:v>
                </c:pt>
                <c:pt idx="84">
                  <c:v>-3.2</c:v>
                </c:pt>
                <c:pt idx="85">
                  <c:v>-5.7</c:v>
                </c:pt>
                <c:pt idx="86">
                  <c:v>-2.3</c:v>
                </c:pt>
                <c:pt idx="87">
                  <c:v>-2.2</c:v>
                </c:pt>
                <c:pt idx="88">
                  <c:v>-2.2</c:v>
                </c:pt>
                <c:pt idx="89">
                  <c:v>-2.1</c:v>
                </c:pt>
                <c:pt idx="90">
                  <c:v>-2</c:v>
                </c:pt>
                <c:pt idx="91">
                  <c:v>-1.8</c:v>
                </c:pt>
                <c:pt idx="92">
                  <c:v>-1.3</c:v>
                </c:pt>
                <c:pt idx="93">
                  <c:v>-1.6</c:v>
                </c:pt>
                <c:pt idx="94">
                  <c:v>-1.3</c:v>
                </c:pt>
                <c:pt idx="95">
                  <c:v>-1.7</c:v>
                </c:pt>
                <c:pt idx="96">
                  <c:v>-1.5</c:v>
                </c:pt>
                <c:pt idx="97">
                  <c:v>-2.2</c:v>
                </c:pt>
                <c:pt idx="98">
                  <c:v>0.9</c:v>
                </c:pt>
                <c:pt idx="99">
                  <c:v>1.9</c:v>
                </c:pt>
                <c:pt idx="100">
                  <c:v>2.1</c:v>
                </c:pt>
                <c:pt idx="101">
                  <c:v>2.3</c:v>
                </c:pt>
                <c:pt idx="102">
                  <c:v>2.6</c:v>
                </c:pt>
                <c:pt idx="103">
                  <c:v>2.7</c:v>
                </c:pt>
                <c:pt idx="104">
                  <c:v>3</c:v>
                </c:pt>
                <c:pt idx="105">
                  <c:v>2.7</c:v>
                </c:pt>
                <c:pt idx="106">
                  <c:v>2.7</c:v>
                </c:pt>
                <c:pt idx="107">
                  <c:v>2.4</c:v>
                </c:pt>
                <c:pt idx="108">
                  <c:v>1.7</c:v>
                </c:pt>
                <c:pt idx="109">
                  <c:v>4.3</c:v>
                </c:pt>
                <c:pt idx="110">
                  <c:v>7.5</c:v>
                </c:pt>
                <c:pt idx="111">
                  <c:v>7.8</c:v>
                </c:pt>
                <c:pt idx="112">
                  <c:v>8.3</c:v>
                </c:pt>
                <c:pt idx="113">
                  <c:v>8</c:v>
                </c:pt>
                <c:pt idx="114">
                  <c:v>7.8</c:v>
                </c:pt>
                <c:pt idx="115">
                  <c:v>7.1</c:v>
                </c:pt>
                <c:pt idx="116">
                  <c:v>7.4</c:v>
                </c:pt>
                <c:pt idx="117">
                  <c:v>8</c:v>
                </c:pt>
                <c:pt idx="118">
                  <c:v>8.4</c:v>
                </c:pt>
                <c:pt idx="119">
                  <c:v>9.1</c:v>
                </c:pt>
                <c:pt idx="120">
                  <c:v>10.6</c:v>
                </c:pt>
                <c:pt idx="121">
                  <c:v>24.7</c:v>
                </c:pt>
                <c:pt idx="122">
                  <c:v>3.1</c:v>
                </c:pt>
                <c:pt idx="123">
                  <c:v>2.9</c:v>
                </c:pt>
                <c:pt idx="124">
                  <c:v>2.1</c:v>
                </c:pt>
                <c:pt idx="125">
                  <c:v>1.7</c:v>
                </c:pt>
                <c:pt idx="126">
                  <c:v>2.3</c:v>
                </c:pt>
                <c:pt idx="127">
                  <c:v>2.1</c:v>
                </c:pt>
                <c:pt idx="128">
                  <c:v>1.8</c:v>
                </c:pt>
                <c:pt idx="129">
                  <c:v>2.2</c:v>
                </c:pt>
                <c:pt idx="130">
                  <c:v>1.9</c:v>
                </c:pt>
                <c:pt idx="131">
                  <c:v>2.5</c:v>
                </c:pt>
                <c:pt idx="132">
                  <c:v>2.2</c:v>
                </c:pt>
                <c:pt idx="133">
                  <c:v>-1.1</c:v>
                </c:pt>
                <c:pt idx="134">
                  <c:v>8.9</c:v>
                </c:pt>
                <c:pt idx="135">
                  <c:v>9.8</c:v>
                </c:pt>
              </c:numCache>
            </c:numRef>
          </c:val>
          <c:smooth val="0"/>
        </c:ser>
        <c:dLbls>
          <c:showLegendKey val="0"/>
          <c:showVal val="0"/>
          <c:showCatName val="0"/>
          <c:showSerName val="0"/>
          <c:showPercent val="0"/>
          <c:showBubbleSize val="0"/>
        </c:dLbls>
        <c:marker val="0"/>
        <c:smooth val="0"/>
        <c:axId val="123456"/>
        <c:axId val="123457"/>
      </c:lineChart>
      <c:dateAx>
        <c:axId val="123456"/>
        <c:scaling>
          <c:orientation val="minMax"/>
        </c:scaling>
        <c:delete val="0"/>
        <c:axPos val="b"/>
        <c:numFmt formatCode="yyyy/m/d;@"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7"/>
        <c:crosses val="autoZero"/>
        <c:auto val="1"/>
        <c:lblOffset val="100"/>
        <c:baseTimeUnit val="months"/>
      </c:dateAx>
      <c:valAx>
        <c:axId val="123457"/>
        <c:scaling>
          <c:orientation val="minMax"/>
        </c:scaling>
        <c:delete val="0"/>
        <c:axPos val="l"/>
        <c:numFmt formatCode="General" sourceLinked="0"/>
        <c:majorTickMark val="out"/>
        <c:minorTickMark val="none"/>
        <c:tickLblPos val="nextTo"/>
        <c:spPr>
          <a:ln w="9525" cap="flat" cmpd="sng" algn="ctr">
            <a:solidFill>
              <a:srgbClr val="7F7F7F"/>
            </a:solidFill>
            <a:prstDash val="solid"/>
            <a:round/>
          </a:ln>
        </c:spPr>
        <c:txPr>
          <a:bodyPr rot="0" spcFirstLastPara="0" vertOverflow="ellipsis" vert="horz" wrap="square" anchor="ctr" anchorCtr="1"/>
          <a:lstStyle/>
          <a:p>
            <a:pPr>
              <a:defRPr lang="zh-CN" sz="900" b="0" i="0" u="none" strike="noStrike" kern="1200" baseline="0">
                <a:solidFill>
                  <a:schemeClr val="tx1"/>
                </a:solidFill>
                <a:latin typeface="楷体" panose="02010609060101010101" pitchFamily="49" charset="-122"/>
                <a:ea typeface="楷体" panose="02010609060101010101" pitchFamily="49" charset="-122"/>
                <a:cs typeface="+mn-cs"/>
              </a:defRPr>
            </a:pPr>
          </a:p>
        </c:txPr>
        <c:crossAx val="123456"/>
        <c:crosses val="autoZero"/>
        <c:crossBetween val="between"/>
      </c:valAx>
      <c:spPr>
        <a:noFill/>
      </c:spPr>
    </c:plotArea>
    <c:legend>
      <c:legendPos val="t"/>
      <c:layout/>
      <c:overlay val="0"/>
      <c:txPr>
        <a:bodyPr rot="0" spcFirstLastPara="0" vertOverflow="ellipsis" vert="horz" wrap="square" anchor="ctr" anchorCtr="1"/>
        <a:lstStyle/>
        <a:p>
          <a:pPr>
            <a:defRPr lang="zh-CN" sz="900" b="0" i="0" u="none" strike="noStrike" kern="1200" baseline="0">
              <a:solidFill>
                <a:srgbClr val="7F7F7F"/>
              </a:solidFill>
              <a:latin typeface="楷体" panose="02010609060101010101" pitchFamily="49" charset="-122"/>
              <a:ea typeface="楷体" panose="02010609060101010101" pitchFamily="49" charset="-122"/>
              <a:cs typeface="+mn-cs"/>
            </a:defRPr>
          </a:pPr>
        </a:p>
      </c:txPr>
    </c:legend>
    <c:plotVisOnly val="1"/>
    <c:dispBlanksAs val="span"/>
    <c:showDLblsOverMax val="0"/>
  </c:chart>
  <c:spPr>
    <a:noFill/>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AC2B04-B1E4-4F1B-968C-558C547CA692}" type="datetimeFigureOut">
              <a:rPr lang="en-SG" smtClean="0"/>
            </a:fld>
            <a:endParaRPr lang="en-S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A27B5-5105-4D86-8F73-EC0BA5EE56ED}" type="slidenum">
              <a:rPr lang="en-SG" smtClean="0"/>
            </a:fld>
            <a:endParaRPr lang="en-SG"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ADF77-5522-44C3-80F4-3941AF020C85}" type="datetimeFigureOut">
              <a:rPr lang="en-SG" smtClean="0"/>
            </a:fld>
            <a:endParaRPr lang="en-SG"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F8D61-1253-465B-9A58-F10523CF40B1}" type="slidenum">
              <a:rPr lang="en-SG" smtClean="0"/>
            </a:fld>
            <a:endParaRPr lang="en-SG"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5F8D61-1253-465B-9A58-F10523CF40B1}" type="slidenum">
              <a:rPr lang="en-SG" smtClean="0"/>
            </a:fld>
            <a:endParaRPr lang="en-SG"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15F8D61-1253-465B-9A58-F10523CF40B1}" type="slidenum">
              <a:rPr lang="en-SG" smtClean="0"/>
            </a:fld>
            <a:endParaRPr lang="en-S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15F8D61-1253-465B-9A58-F10523CF40B1}" type="slidenum">
              <a:rPr lang="en-SG" smtClean="0"/>
            </a:fld>
            <a:endParaRPr lang="en-SG"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415F8D61-1253-465B-9A58-F10523CF40B1}" type="slidenum">
              <a:rPr lang="en-SG" smtClean="0"/>
            </a:fld>
            <a:endParaRPr lang="en-S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p:spTree>
      <p:nvGrpSpPr>
        <p:cNvPr id="1" name=""/>
        <p:cNvGrpSpPr/>
        <p:nvPr/>
      </p:nvGrpSpPr>
      <p:grpSpPr>
        <a:xfrm>
          <a:off x="0" y="0"/>
          <a:ext cx="0" cy="0"/>
          <a:chOff x="0" y="0"/>
          <a:chExt cx="0" cy="0"/>
        </a:xfrm>
      </p:grpSpPr>
      <p:pic>
        <p:nvPicPr>
          <p:cNvPr id="3" name="图片 8" descr="C:\Users\DELL\Desktop\模板2底板.png模板2底板"/>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78118"/>
            <a:ext cx="122110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13"/>
          <p:cNvGrpSpPr/>
          <p:nvPr userDrawn="1"/>
        </p:nvGrpSpPr>
        <p:grpSpPr bwMode="auto">
          <a:xfrm>
            <a:off x="4174796" y="5080607"/>
            <a:ext cx="2847975" cy="539750"/>
            <a:chOff x="2370" y="8039"/>
            <a:chExt cx="4484" cy="850"/>
          </a:xfrm>
        </p:grpSpPr>
        <p:pic>
          <p:nvPicPr>
            <p:cNvPr id="11" name="图片 14" descr="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8039"/>
              <a:ext cx="850"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a:spLocks noChangeArrowheads="1"/>
            </p:cNvSpPr>
            <p:nvPr/>
          </p:nvSpPr>
          <p:spPr bwMode="auto">
            <a:xfrm>
              <a:off x="3236" y="8055"/>
              <a:ext cx="36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2C2C2C"/>
                </a:solidFill>
                <a:latin typeface="微软雅黑" panose="020B0503020204020204" pitchFamily="34" charset="-122"/>
                <a:ea typeface="微软雅黑" panose="020B0503020204020204" pitchFamily="34" charset="-122"/>
              </a:endParaRPr>
            </a:p>
          </p:txBody>
        </p:sp>
      </p:grpSp>
      <p:pic>
        <p:nvPicPr>
          <p:cNvPr id="16" name="图片 17" descr="C:\Users\DELL\Desktop\peo.pngpe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2859" y="5080607"/>
            <a:ext cx="55862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userDrawn="1"/>
        </p:nvGrpSpPr>
        <p:grpSpPr>
          <a:xfrm>
            <a:off x="7787311" y="5080607"/>
            <a:ext cx="2896752" cy="538163"/>
            <a:chOff x="7686256" y="5419725"/>
            <a:chExt cx="2896752" cy="538163"/>
          </a:xfrm>
        </p:grpSpPr>
        <p:pic>
          <p:nvPicPr>
            <p:cNvPr id="21" name="图片 21" descr="C:\Users\DELL\Desktop\place.pngpl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256" y="5419725"/>
              <a:ext cx="53905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8343582" y="584021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066" y="491460"/>
            <a:ext cx="2296834" cy="632526"/>
          </a:xfrm>
          <a:prstGeom prst="rect">
            <a:avLst/>
          </a:prstGeom>
        </p:spPr>
      </p:pic>
      <p:cxnSp>
        <p:nvCxnSpPr>
          <p:cNvPr id="25" name="Straight Connector 19"/>
          <p:cNvCxnSpPr/>
          <p:nvPr userDrawn="1"/>
        </p:nvCxnSpPr>
        <p:spPr>
          <a:xfrm>
            <a:off x="938937"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19"/>
          <p:cNvCxnSpPr/>
          <p:nvPr userDrawn="1"/>
        </p:nvCxnSpPr>
        <p:spPr>
          <a:xfrm>
            <a:off x="4783345"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10" name=""/>
        <p:cNvGrpSpPr/>
        <p:nvPr/>
      </p:nvGrpSpPr>
      <p:grpSpPr>
        <a:xfrm>
          <a:off x="0" y="0"/>
          <a:ext cx="0" cy="0"/>
          <a:chOff x="0" y="0"/>
          <a:chExt cx="0" cy="0"/>
        </a:xfrm>
      </p:grpSpPr>
      <p:sp>
        <p:nvSpPr>
          <p:cNvPr id="1048675"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i="1" dirty="0"/>
              <a:t>P </a:t>
            </a:r>
            <a:fld id="{ED2889DB-76AD-42FC-9DEB-6012E41272BA}" type="slidenum">
              <a:rPr lang="zh-CN" altLang="en-US" sz="900" i="1" smtClean="0"/>
            </a:fld>
            <a:endParaRPr lang="zh-CN" altLang="en-US" sz="900" i="1" dirty="0"/>
          </a:p>
        </p:txBody>
      </p:sp>
      <p:sp>
        <p:nvSpPr>
          <p:cNvPr id="1048676"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noProof="1">
              <a:solidFill>
                <a:srgbClr val="FFFFFF"/>
              </a:solidFill>
            </a:endParaRPr>
          </a:p>
        </p:txBody>
      </p:sp>
      <p:pic>
        <p:nvPicPr>
          <p:cNvPr id="2097172" name="Picture 15"/>
          <p:cNvPicPr>
            <a:picLocks noChangeAspect="1"/>
          </p:cNvPicPr>
          <p:nvPr userDrawn="1"/>
        </p:nvPicPr>
        <p:blipFill>
          <a:blip r:embed="rId2" cstate="print"/>
          <a:stretch>
            <a:fillRect/>
          </a:stretch>
        </p:blipFill>
        <p:spPr>
          <a:xfrm>
            <a:off x="10508781" y="155962"/>
            <a:ext cx="1591277" cy="438223"/>
          </a:xfrm>
          <a:prstGeom prst="rect">
            <a:avLst/>
          </a:prstGeom>
        </p:spPr>
      </p:pic>
      <p:sp>
        <p:nvSpPr>
          <p:cNvPr id="1048677"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noProof="1">
              <a:solidFill>
                <a:srgbClr val="FFFFFF"/>
              </a:solidFill>
            </a:endParaRPr>
          </a:p>
        </p:txBody>
      </p:sp>
      <p:pic>
        <p:nvPicPr>
          <p:cNvPr id="2097173" name="图片 7"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16" name=""/>
        <p:cNvGrpSpPr/>
        <p:nvPr/>
      </p:nvGrpSpPr>
      <p:grpSpPr>
        <a:xfrm>
          <a:off x="0" y="0"/>
          <a:ext cx="0" cy="0"/>
          <a:chOff x="0" y="0"/>
          <a:chExt cx="0" cy="0"/>
        </a:xfrm>
      </p:grpSpPr>
      <p:sp>
        <p:nvSpPr>
          <p:cNvPr id="1048684" name="日期占位符 1"/>
          <p:cNvSpPr>
            <a:spLocks noGrp="1"/>
          </p:cNvSpPr>
          <p:nvPr>
            <p:ph type="dt" sz="half" idx="10"/>
            <p:custDataLst>
              <p:tags r:id="rId2"/>
            </p:custDataLst>
          </p:nvPr>
        </p:nvSpPr>
        <p:spPr>
          <a:xfrm>
            <a:off x="612000" y="6314400"/>
            <a:ext cx="2700000" cy="316800"/>
          </a:xfrm>
        </p:spPr>
        <p:txBody>
          <a:bodyPr/>
          <a:p>
            <a:fld id="{760FBDFE-C587-4B4C-A407-44438C67B59E}" type="datetimeFigureOut">
              <a:rPr lang="zh-CN" altLang="en-US" smtClean="0"/>
            </a:fld>
            <a:endParaRPr lang="zh-CN" altLang="en-US"/>
          </a:p>
        </p:txBody>
      </p:sp>
      <p:sp>
        <p:nvSpPr>
          <p:cNvPr id="1048685" name="页脚占位符 2"/>
          <p:cNvSpPr>
            <a:spLocks noGrp="1"/>
          </p:cNvSpPr>
          <p:nvPr>
            <p:ph type="ftr" sz="quarter" idx="11"/>
            <p:custDataLst>
              <p:tags r:id="rId3"/>
            </p:custDataLst>
          </p:nvPr>
        </p:nvSpPr>
        <p:spPr>
          <a:xfrm>
            <a:off x="4116000" y="6314400"/>
            <a:ext cx="3960000" cy="316800"/>
          </a:xfrm>
        </p:spPr>
        <p:txBody>
          <a:bodyPr/>
          <a:p>
            <a:endParaRPr lang="zh-CN" altLang="en-US"/>
          </a:p>
        </p:txBody>
      </p:sp>
      <p:sp>
        <p:nvSpPr>
          <p:cNvPr id="1048686" name="灯片编号占位符 3"/>
          <p:cNvSpPr>
            <a:spLocks noGrp="1"/>
          </p:cNvSpPr>
          <p:nvPr>
            <p:ph type="sldNum" sz="quarter" idx="12"/>
            <p:custDataLst>
              <p:tags r:id="rId4"/>
            </p:custDataLst>
          </p:nvPr>
        </p:nvSpPr>
        <p:spPr>
          <a:xfrm>
            <a:off x="8877600" y="6314400"/>
            <a:ext cx="2700000" cy="316800"/>
          </a:xfrm>
        </p:spPr>
        <p:txBody>
          <a:bodyPr/>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overview">
    <p:bg>
      <p:bgPr>
        <a:solidFill>
          <a:schemeClr val="bg1"/>
        </a:solidFill>
        <a:effectLst/>
      </p:bgPr>
    </p:bg>
    <p:spTree>
      <p:nvGrpSpPr>
        <p:cNvPr id="1" name=""/>
        <p:cNvGrpSpPr/>
        <p:nvPr/>
      </p:nvGrpSpPr>
      <p:grpSpPr>
        <a:xfrm>
          <a:off x="0" y="0"/>
          <a:ext cx="0" cy="0"/>
          <a:chOff x="0" y="0"/>
          <a:chExt cx="0" cy="0"/>
        </a:xfrm>
      </p:grpSpPr>
      <p:sp>
        <p:nvSpPr>
          <p:cNvPr id="13"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900" i="1" dirty="0"/>
              <a:t>P </a:t>
            </a:r>
            <a:fld id="{ED2889DB-76AD-42FC-9DEB-6012E41272BA}" type="slidenum">
              <a:rPr lang="zh-CN" altLang="en-US" sz="900" i="1" smtClean="0"/>
            </a:fld>
            <a:endParaRPr lang="zh-CN" altLang="en-US" sz="900" i="1" dirty="0"/>
          </a:p>
        </p:txBody>
      </p:sp>
      <p:sp>
        <p:nvSpPr>
          <p:cNvPr id="15"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8781" y="155962"/>
            <a:ext cx="1591277" cy="438223"/>
          </a:xfrm>
          <a:prstGeom prst="rect">
            <a:avLst/>
          </a:prstGeom>
        </p:spPr>
      </p:pic>
      <p:sp>
        <p:nvSpPr>
          <p:cNvPr id="21"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7" name="图片 6"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900" i="1" dirty="0"/>
              <a:t>P </a:t>
            </a:r>
            <a:fld id="{ED2889DB-76AD-42FC-9DEB-6012E41272BA}" type="slidenum">
              <a:rPr lang="zh-CN" altLang="en-US" sz="900" i="1" smtClean="0"/>
            </a:fld>
            <a:endParaRPr lang="zh-CN" altLang="en-US" sz="900" i="1" dirty="0"/>
          </a:p>
        </p:txBody>
      </p:sp>
      <p:sp>
        <p:nvSpPr>
          <p:cNvPr id="5"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8781" y="155962"/>
            <a:ext cx="1591277" cy="438223"/>
          </a:xfrm>
          <a:prstGeom prst="rect">
            <a:avLst/>
          </a:prstGeom>
        </p:spPr>
      </p:pic>
      <p:sp>
        <p:nvSpPr>
          <p:cNvPr id="7"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8" name="图片 7"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p:spTree>
      <p:nvGrpSpPr>
        <p:cNvPr id="1" name=""/>
        <p:cNvGrpSpPr/>
        <p:nvPr/>
      </p:nvGrpSpPr>
      <p:grpSpPr>
        <a:xfrm>
          <a:off x="0" y="0"/>
          <a:ext cx="0" cy="0"/>
          <a:chOff x="0" y="0"/>
          <a:chExt cx="0" cy="0"/>
        </a:xfrm>
      </p:grpSpPr>
      <p:pic>
        <p:nvPicPr>
          <p:cNvPr id="3" name="图片 8" descr="C:\Users\DELL\Desktop\模板2底板.png模板2底板"/>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78118"/>
            <a:ext cx="122110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13"/>
          <p:cNvGrpSpPr/>
          <p:nvPr userDrawn="1"/>
        </p:nvGrpSpPr>
        <p:grpSpPr bwMode="auto">
          <a:xfrm>
            <a:off x="4174796" y="5080607"/>
            <a:ext cx="2847975" cy="539750"/>
            <a:chOff x="2370" y="8039"/>
            <a:chExt cx="4484" cy="850"/>
          </a:xfrm>
        </p:grpSpPr>
        <p:pic>
          <p:nvPicPr>
            <p:cNvPr id="11" name="图片 14" descr="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 y="8039"/>
              <a:ext cx="850"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a:spLocks noChangeArrowheads="1"/>
            </p:cNvSpPr>
            <p:nvPr/>
          </p:nvSpPr>
          <p:spPr bwMode="auto">
            <a:xfrm>
              <a:off x="3236" y="8055"/>
              <a:ext cx="36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2C2C2C"/>
                </a:solidFill>
                <a:latin typeface="微软雅黑" panose="020B0503020204020204" pitchFamily="34" charset="-122"/>
                <a:ea typeface="微软雅黑" panose="020B0503020204020204" pitchFamily="34" charset="-122"/>
              </a:endParaRPr>
            </a:p>
          </p:txBody>
        </p:sp>
      </p:grpSp>
      <p:pic>
        <p:nvPicPr>
          <p:cNvPr id="16" name="图片 17" descr="C:\Users\DELL\Desktop\peo.pngpe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2859" y="5080607"/>
            <a:ext cx="55862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userDrawn="1"/>
        </p:nvGrpSpPr>
        <p:grpSpPr>
          <a:xfrm>
            <a:off x="7787311" y="5080607"/>
            <a:ext cx="2896752" cy="538163"/>
            <a:chOff x="7686256" y="5419725"/>
            <a:chExt cx="2896752" cy="538163"/>
          </a:xfrm>
        </p:grpSpPr>
        <p:pic>
          <p:nvPicPr>
            <p:cNvPr id="21" name="图片 21" descr="C:\Users\DELL\Desktop\place.pngpl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256" y="5419725"/>
              <a:ext cx="53905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8343582" y="584021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066" y="491460"/>
            <a:ext cx="2296834" cy="632526"/>
          </a:xfrm>
          <a:prstGeom prst="rect">
            <a:avLst/>
          </a:prstGeom>
        </p:spPr>
      </p:pic>
      <p:cxnSp>
        <p:nvCxnSpPr>
          <p:cNvPr id="25" name="Straight Connector 19"/>
          <p:cNvCxnSpPr/>
          <p:nvPr userDrawn="1"/>
        </p:nvCxnSpPr>
        <p:spPr>
          <a:xfrm>
            <a:off x="938937"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19"/>
          <p:cNvCxnSpPr/>
          <p:nvPr userDrawn="1"/>
        </p:nvCxnSpPr>
        <p:spPr>
          <a:xfrm>
            <a:off x="4783345"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overview">
    <p:bg>
      <p:bgPr>
        <a:solidFill>
          <a:schemeClr val="bg1"/>
        </a:solidFill>
        <a:effectLst/>
      </p:bgPr>
    </p:bg>
    <p:spTree>
      <p:nvGrpSpPr>
        <p:cNvPr id="1" name=""/>
        <p:cNvGrpSpPr/>
        <p:nvPr/>
      </p:nvGrpSpPr>
      <p:grpSpPr>
        <a:xfrm>
          <a:off x="0" y="0"/>
          <a:ext cx="0" cy="0"/>
          <a:chOff x="0" y="0"/>
          <a:chExt cx="0" cy="0"/>
        </a:xfrm>
      </p:grpSpPr>
      <p:sp>
        <p:nvSpPr>
          <p:cNvPr id="13"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900" i="1" dirty="0"/>
              <a:t>P </a:t>
            </a:r>
            <a:fld id="{ED2889DB-76AD-42FC-9DEB-6012E41272BA}" type="slidenum">
              <a:rPr lang="zh-CN" altLang="en-US" sz="900" i="1" smtClean="0"/>
            </a:fld>
            <a:endParaRPr lang="zh-CN" altLang="en-US" sz="900" i="1" dirty="0"/>
          </a:p>
        </p:txBody>
      </p:sp>
      <p:sp>
        <p:nvSpPr>
          <p:cNvPr id="15"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8781" y="155962"/>
            <a:ext cx="1591277" cy="438223"/>
          </a:xfrm>
          <a:prstGeom prst="rect">
            <a:avLst/>
          </a:prstGeom>
        </p:spPr>
      </p:pic>
      <p:sp>
        <p:nvSpPr>
          <p:cNvPr id="21"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7" name="图片 6"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900" i="1" dirty="0"/>
              <a:t>P </a:t>
            </a:r>
            <a:fld id="{ED2889DB-76AD-42FC-9DEB-6012E41272BA}" type="slidenum">
              <a:rPr lang="zh-CN" altLang="en-US" sz="900" i="1" smtClean="0"/>
            </a:fld>
            <a:endParaRPr lang="zh-CN" altLang="en-US" sz="900" i="1" dirty="0"/>
          </a:p>
        </p:txBody>
      </p:sp>
      <p:sp>
        <p:nvSpPr>
          <p:cNvPr id="5"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8781" y="155962"/>
            <a:ext cx="1591277" cy="438223"/>
          </a:xfrm>
          <a:prstGeom prst="rect">
            <a:avLst/>
          </a:prstGeom>
        </p:spPr>
      </p:pic>
      <p:sp>
        <p:nvSpPr>
          <p:cNvPr id="7"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FF"/>
              </a:solidFill>
            </a:endParaRPr>
          </a:p>
        </p:txBody>
      </p:sp>
      <p:pic>
        <p:nvPicPr>
          <p:cNvPr id="8" name="图片 7"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cover">
    <p:spTree>
      <p:nvGrpSpPr>
        <p:cNvPr id="112" name=""/>
        <p:cNvGrpSpPr/>
        <p:nvPr/>
      </p:nvGrpSpPr>
      <p:grpSpPr>
        <a:xfrm>
          <a:off x="0" y="0"/>
          <a:ext cx="0" cy="0"/>
          <a:chOff x="0" y="0"/>
          <a:chExt cx="0" cy="0"/>
        </a:xfrm>
      </p:grpSpPr>
      <p:pic>
        <p:nvPicPr>
          <p:cNvPr id="2097174" name="图片 8" descr="C:\Users\DELL\Desktop\模板2底板.png模板2底板"/>
          <p:cNvPicPr>
            <a:picLocks noChangeAspect="1" noChangeArrowheads="1"/>
          </p:cNvPicPr>
          <p:nvPr userDrawn="1"/>
        </p:nvPicPr>
        <p:blipFill>
          <a:blip r:embed="rId2"/>
          <a:srcRect/>
          <a:stretch>
            <a:fillRect/>
          </a:stretch>
        </p:blipFill>
        <p:spPr bwMode="auto">
          <a:xfrm>
            <a:off x="0" y="1478118"/>
            <a:ext cx="12211050" cy="3254375"/>
          </a:xfrm>
          <a:prstGeom prst="rect">
            <a:avLst/>
          </a:prstGeom>
          <a:noFill/>
          <a:ln>
            <a:noFill/>
          </a:ln>
        </p:spPr>
      </p:pic>
      <p:grpSp>
        <p:nvGrpSpPr>
          <p:cNvPr id="113" name="组合 13"/>
          <p:cNvGrpSpPr/>
          <p:nvPr userDrawn="1"/>
        </p:nvGrpSpPr>
        <p:grpSpPr bwMode="auto">
          <a:xfrm>
            <a:off x="4174796" y="5080607"/>
            <a:ext cx="2847975" cy="539750"/>
            <a:chOff x="2370" y="8039"/>
            <a:chExt cx="4484" cy="850"/>
          </a:xfrm>
        </p:grpSpPr>
        <p:pic>
          <p:nvPicPr>
            <p:cNvPr id="2097175" name="图片 14" descr="time"/>
            <p:cNvPicPr>
              <a:picLocks noChangeAspect="1" noChangeArrowheads="1"/>
            </p:cNvPicPr>
            <p:nvPr/>
          </p:nvPicPr>
          <p:blipFill>
            <a:blip r:embed="rId3"/>
            <a:srcRect/>
            <a:stretch>
              <a:fillRect/>
            </a:stretch>
          </p:blipFill>
          <p:spPr bwMode="auto">
            <a:xfrm>
              <a:off x="2370" y="8039"/>
              <a:ext cx="850" cy="850"/>
            </a:xfrm>
            <a:prstGeom prst="rect">
              <a:avLst/>
            </a:prstGeom>
            <a:noFill/>
            <a:ln>
              <a:noFill/>
            </a:ln>
          </p:spPr>
        </p:pic>
        <p:sp>
          <p:nvSpPr>
            <p:cNvPr id="1048680" name="文本框 15"/>
            <p:cNvSpPr txBox="1">
              <a:spLocks noChangeArrowheads="1"/>
            </p:cNvSpPr>
            <p:nvPr/>
          </p:nvSpPr>
          <p:spPr bwMode="auto">
            <a:xfrm>
              <a:off x="3236" y="8055"/>
              <a:ext cx="3618" cy="58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rgbClr val="2C2C2C"/>
                </a:solidFill>
                <a:latin typeface="微软雅黑" panose="020B0503020204020204" pitchFamily="34" charset="-122"/>
                <a:ea typeface="微软雅黑" panose="020B0503020204020204" pitchFamily="34" charset="-122"/>
              </a:endParaRPr>
            </a:p>
          </p:txBody>
        </p:sp>
      </p:grpSp>
      <p:pic>
        <p:nvPicPr>
          <p:cNvPr id="2097176" name="图片 17" descr="C:\Users\DELL\Desktop\peo.pngpeo"/>
          <p:cNvPicPr>
            <a:picLocks noChangeAspect="1" noChangeArrowheads="1"/>
          </p:cNvPicPr>
          <p:nvPr userDrawn="1"/>
        </p:nvPicPr>
        <p:blipFill>
          <a:blip r:embed="rId4"/>
          <a:srcRect/>
          <a:stretch>
            <a:fillRect/>
          </a:stretch>
        </p:blipFill>
        <p:spPr bwMode="auto">
          <a:xfrm>
            <a:off x="292859" y="5080607"/>
            <a:ext cx="558628" cy="539750"/>
          </a:xfrm>
          <a:prstGeom prst="rect">
            <a:avLst/>
          </a:prstGeom>
          <a:noFill/>
          <a:ln>
            <a:noFill/>
          </a:ln>
        </p:spPr>
      </p:pic>
      <p:grpSp>
        <p:nvGrpSpPr>
          <p:cNvPr id="114" name="Group 17"/>
          <p:cNvGrpSpPr/>
          <p:nvPr userDrawn="1"/>
        </p:nvGrpSpPr>
        <p:grpSpPr>
          <a:xfrm>
            <a:off x="7787311" y="5080607"/>
            <a:ext cx="2896752" cy="538163"/>
            <a:chOff x="7686256" y="5419725"/>
            <a:chExt cx="2896752" cy="538163"/>
          </a:xfrm>
        </p:grpSpPr>
        <p:pic>
          <p:nvPicPr>
            <p:cNvPr id="2097177" name="图片 21" descr="C:\Users\DELL\Desktop\place.pngplace"/>
            <p:cNvPicPr>
              <a:picLocks noChangeAspect="1" noChangeArrowheads="1"/>
            </p:cNvPicPr>
            <p:nvPr/>
          </p:nvPicPr>
          <p:blipFill>
            <a:blip r:embed="rId5"/>
            <a:srcRect/>
            <a:stretch>
              <a:fillRect/>
            </a:stretch>
          </p:blipFill>
          <p:spPr bwMode="auto">
            <a:xfrm>
              <a:off x="7686256" y="5419725"/>
              <a:ext cx="539055" cy="538163"/>
            </a:xfrm>
            <a:prstGeom prst="rect">
              <a:avLst/>
            </a:prstGeom>
            <a:noFill/>
            <a:ln>
              <a:noFill/>
            </a:ln>
          </p:spPr>
        </p:pic>
        <p:cxnSp>
          <p:nvCxnSpPr>
            <p:cNvPr id="3145731" name="Straight Connector 19"/>
            <p:cNvCxnSpPr/>
            <p:nvPr/>
          </p:nvCxnSpPr>
          <p:spPr>
            <a:xfrm>
              <a:off x="8343582" y="584021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2097178" name="Picture 6"/>
          <p:cNvPicPr>
            <a:picLocks noChangeAspect="1"/>
          </p:cNvPicPr>
          <p:nvPr userDrawn="1"/>
        </p:nvPicPr>
        <p:blipFill>
          <a:blip r:embed="rId6" cstate="print"/>
          <a:stretch>
            <a:fillRect/>
          </a:stretch>
        </p:blipFill>
        <p:spPr>
          <a:xfrm>
            <a:off x="332066" y="491460"/>
            <a:ext cx="2296834" cy="632526"/>
          </a:xfrm>
          <a:prstGeom prst="rect">
            <a:avLst/>
          </a:prstGeom>
        </p:spPr>
      </p:pic>
      <p:cxnSp>
        <p:nvCxnSpPr>
          <p:cNvPr id="3145732" name="Straight Connector 19"/>
          <p:cNvCxnSpPr/>
          <p:nvPr userDrawn="1"/>
        </p:nvCxnSpPr>
        <p:spPr>
          <a:xfrm>
            <a:off x="938937"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145733" name="Straight Connector 19"/>
          <p:cNvCxnSpPr/>
          <p:nvPr userDrawn="1"/>
        </p:nvCxnSpPr>
        <p:spPr>
          <a:xfrm>
            <a:off x="4783345" y="5503039"/>
            <a:ext cx="2239426"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overview">
    <p:bg>
      <p:bgPr>
        <a:solidFill>
          <a:schemeClr val="bg1"/>
        </a:solidFill>
        <a:effectLst/>
      </p:bgPr>
    </p:bg>
    <p:spTree>
      <p:nvGrpSpPr>
        <p:cNvPr id="115" name=""/>
        <p:cNvGrpSpPr/>
        <p:nvPr/>
      </p:nvGrpSpPr>
      <p:grpSpPr>
        <a:xfrm>
          <a:off x="0" y="0"/>
          <a:ext cx="0" cy="0"/>
          <a:chOff x="0" y="0"/>
          <a:chExt cx="0" cy="0"/>
        </a:xfrm>
      </p:grpSpPr>
      <p:sp>
        <p:nvSpPr>
          <p:cNvPr id="1048681" name="灯片编号占位符 2"/>
          <p:cNvSpPr txBox="1"/>
          <p:nvPr userDrawn="1"/>
        </p:nvSpPr>
        <p:spPr>
          <a:xfrm>
            <a:off x="11669712" y="6544632"/>
            <a:ext cx="522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i="1" dirty="0"/>
              <a:t>P </a:t>
            </a:r>
            <a:fld id="{ED2889DB-76AD-42FC-9DEB-6012E41272BA}" type="slidenum">
              <a:rPr lang="zh-CN" altLang="en-US" sz="900" i="1" smtClean="0"/>
            </a:fld>
            <a:endParaRPr lang="zh-CN" altLang="en-US" sz="900" i="1" dirty="0"/>
          </a:p>
        </p:txBody>
      </p:sp>
      <p:sp>
        <p:nvSpPr>
          <p:cNvPr id="1048682" name=" 17"/>
          <p:cNvSpPr/>
          <p:nvPr userDrawn="1"/>
        </p:nvSpPr>
        <p:spPr>
          <a:xfrm>
            <a:off x="-25399" y="621384"/>
            <a:ext cx="10508779" cy="4571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noProof="1">
              <a:solidFill>
                <a:srgbClr val="FFFFFF"/>
              </a:solidFill>
            </a:endParaRPr>
          </a:p>
        </p:txBody>
      </p:sp>
      <p:pic>
        <p:nvPicPr>
          <p:cNvPr id="2097179" name="Picture 15"/>
          <p:cNvPicPr>
            <a:picLocks noChangeAspect="1"/>
          </p:cNvPicPr>
          <p:nvPr userDrawn="1"/>
        </p:nvPicPr>
        <p:blipFill>
          <a:blip r:embed="rId2" cstate="print"/>
          <a:stretch>
            <a:fillRect/>
          </a:stretch>
        </p:blipFill>
        <p:spPr>
          <a:xfrm>
            <a:off x="10508781" y="155962"/>
            <a:ext cx="1591277" cy="438223"/>
          </a:xfrm>
          <a:prstGeom prst="rect">
            <a:avLst/>
          </a:prstGeom>
        </p:spPr>
      </p:pic>
      <p:sp>
        <p:nvSpPr>
          <p:cNvPr id="1048683" name=" 17"/>
          <p:cNvSpPr/>
          <p:nvPr userDrawn="1"/>
        </p:nvSpPr>
        <p:spPr>
          <a:xfrm>
            <a:off x="10508780" y="621384"/>
            <a:ext cx="1683219" cy="49463"/>
          </a:xfrm>
          <a:prstGeom prst="rect">
            <a:avLst/>
          </a:prstGeom>
          <a:solidFill>
            <a:srgbClr val="DB1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noProof="1">
              <a:solidFill>
                <a:srgbClr val="FFFFFF"/>
              </a:solidFill>
            </a:endParaRPr>
          </a:p>
        </p:txBody>
      </p:sp>
      <p:pic>
        <p:nvPicPr>
          <p:cNvPr id="2097180" name="图片 6" descr="未标题-1"/>
          <p:cNvPicPr>
            <a:picLocks noChangeAspect="1"/>
          </p:cNvPicPr>
          <p:nvPr userDrawn="1"/>
        </p:nvPicPr>
        <p:blipFill>
          <a:blip r:embed="rId3"/>
          <a:stretch>
            <a:fillRect/>
          </a:stretch>
        </p:blipFill>
        <p:spPr>
          <a:xfrm>
            <a:off x="72983" y="212425"/>
            <a:ext cx="226060" cy="24257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tags" Target="../tags/tag5.xml"/><Relationship Id="rId4" Type="http://schemas.openxmlformats.org/officeDocument/2006/relationships/image" Target="../media/image8.png"/><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9.xml"/><Relationship Id="rId5" Type="http://schemas.openxmlformats.org/officeDocument/2006/relationships/image" Target="../media/image8.png"/><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sp>
        <p:nvSpPr>
          <p:cNvPr id="2" name="文本框 1"/>
          <p:cNvSpPr txBox="1"/>
          <p:nvPr userDrawn="1">
            <p:custDataLst>
              <p:tags r:id="rId6"/>
            </p:custDataLst>
          </p:nvPr>
        </p:nvSpPr>
        <p:spPr>
          <a:xfrm>
            <a:off x="423545" y="6360160"/>
            <a:ext cx="3582035" cy="327660"/>
          </a:xfrm>
          <a:prstGeom prst="rect">
            <a:avLst/>
          </a:prstGeom>
          <a:noFill/>
          <a:ln w="38100">
            <a:noFill/>
          </a:ln>
          <a:effectLst/>
          <a:extLst>
            <a:ext uri="{909E8E84-426E-40DD-AFC4-6F175D3DCCD1}">
              <a14:hiddenFill xmlns:a14="http://schemas.microsoft.com/office/drawing/2010/main">
                <a:gradFill>
                  <a:gsLst>
                    <a:gs pos="6000">
                      <a:schemeClr val="accent1">
                        <a:lumMod val="40000"/>
                        <a:lumOff val="60000"/>
                      </a:schemeClr>
                    </a:gs>
                    <a:gs pos="100000">
                      <a:schemeClr val="accent1"/>
                    </a:gs>
                  </a:gsLst>
                  <a:lin ang="5400000" scaled="1"/>
                </a:gradFill>
              </a14:hiddenFill>
            </a:ext>
          </a:extLst>
        </p:spPr>
        <p:txBody>
          <a:bodyPr wrap="square" lIns="108000" tIns="108000" rIns="36000" bIns="36000" rtlCol="0">
            <a:spAutoFit/>
          </a:bodyPr>
          <a:lstStyle/>
          <a:p>
            <a:pPr algn="l"/>
            <a:r>
              <a:rPr lang="en-US" altLang="zh-CN" sz="1200" i="1" dirty="0">
                <a:solidFill>
                  <a:schemeClr val="tx1">
                    <a:lumMod val="50000"/>
                    <a:lumOff val="50000"/>
                  </a:schemeClr>
                </a:solidFill>
                <a:latin typeface="Arial" panose="020B0604020202020204" pitchFamily="34" charset="0"/>
                <a:cs typeface="Arial" panose="020B0604020202020204" pitchFamily="34" charset="0"/>
              </a:rPr>
              <a:t>@ Mysteel Steel department</a:t>
            </a:r>
            <a:endParaRPr lang="en-US" altLang="zh-CN" sz="12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2" name="文本框 1"/>
          <p:cNvSpPr txBox="1"/>
          <p:nvPr userDrawn="1">
            <p:custDataLst>
              <p:tags r:id="rId5"/>
            </p:custDataLst>
          </p:nvPr>
        </p:nvSpPr>
        <p:spPr>
          <a:xfrm>
            <a:off x="423545" y="6360160"/>
            <a:ext cx="3582035" cy="327660"/>
          </a:xfrm>
          <a:prstGeom prst="rect">
            <a:avLst/>
          </a:prstGeom>
          <a:noFill/>
          <a:ln w="38100">
            <a:noFill/>
          </a:ln>
          <a:effectLst/>
          <a:extLst>
            <a:ext uri="{909E8E84-426E-40DD-AFC4-6F175D3DCCD1}">
              <a14:hiddenFill xmlns:a14="http://schemas.microsoft.com/office/drawing/2010/main">
                <a:gradFill>
                  <a:gsLst>
                    <a:gs pos="6000">
                      <a:schemeClr val="accent1">
                        <a:lumMod val="40000"/>
                        <a:lumOff val="60000"/>
                      </a:schemeClr>
                    </a:gs>
                    <a:gs pos="100000">
                      <a:schemeClr val="accent1"/>
                    </a:gs>
                  </a:gsLst>
                  <a:lin ang="5400000" scaled="1"/>
                </a:gradFill>
              </a14:hiddenFill>
            </a:ext>
          </a:extLst>
        </p:spPr>
        <p:txBody>
          <a:bodyPr wrap="square" lIns="108000" tIns="108000" rIns="36000" bIns="36000" rtlCol="0">
            <a:spAutoFit/>
          </a:bodyPr>
          <a:p>
            <a:pPr algn="l"/>
            <a:r>
              <a:rPr lang="en-US" altLang="zh-CN" sz="1200" i="1" dirty="0">
                <a:solidFill>
                  <a:schemeClr val="tx1">
                    <a:lumMod val="50000"/>
                    <a:lumOff val="50000"/>
                  </a:schemeClr>
                </a:solidFill>
                <a:latin typeface="Arial" panose="020B0604020202020204" pitchFamily="34" charset="0"/>
                <a:cs typeface="Arial" panose="020B0604020202020204" pitchFamily="34" charset="0"/>
              </a:rPr>
              <a:t>@ Mysteel Steel department</a:t>
            </a:r>
            <a:endParaRPr lang="en-US" altLang="zh-CN" sz="12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3000" r="-3000"/>
          </a:stretch>
        </a:blipFill>
        <a:effectLst/>
      </p:bgPr>
    </p:bg>
    <p:spTree>
      <p:nvGrpSpPr>
        <p:cNvPr id="105" name=""/>
        <p:cNvGrpSpPr/>
        <p:nvPr/>
      </p:nvGrpSpPr>
      <p:grpSpPr>
        <a:xfrm>
          <a:off x="0" y="0"/>
          <a:ext cx="0" cy="0"/>
          <a:chOff x="0" y="0"/>
          <a:chExt cx="0" cy="0"/>
        </a:xfrm>
      </p:grpSpPr>
      <p:sp>
        <p:nvSpPr>
          <p:cNvPr id="1048674" name="文本框 1"/>
          <p:cNvSpPr txBox="1"/>
          <p:nvPr userDrawn="1">
            <p:custDataLst>
              <p:tags r:id="rId6"/>
            </p:custDataLst>
          </p:nvPr>
        </p:nvSpPr>
        <p:spPr>
          <a:xfrm>
            <a:off x="423545" y="6360160"/>
            <a:ext cx="3582035" cy="327660"/>
          </a:xfrm>
          <a:prstGeom prst="rect">
            <a:avLst/>
          </a:prstGeom>
          <a:noFill/>
          <a:ln w="38100">
            <a:noFill/>
          </a:ln>
          <a:effectLst/>
        </p:spPr>
        <p:txBody>
          <a:bodyPr wrap="square" lIns="108000" tIns="108000" rIns="36000" bIns="36000" rtlCol="0">
            <a:spAutoFit/>
          </a:bodyPr>
          <a:p>
            <a:pPr algn="l"/>
            <a:r>
              <a:rPr lang="en-US" altLang="zh-CN" sz="1200" i="1" dirty="0">
                <a:solidFill>
                  <a:schemeClr val="tx1">
                    <a:lumMod val="50000"/>
                    <a:lumOff val="50000"/>
                  </a:schemeClr>
                </a:solidFill>
                <a:latin typeface="Arial" panose="020B0604020202020204" pitchFamily="34" charset="0"/>
                <a:cs typeface="Arial" panose="020B0604020202020204" pitchFamily="34" charset="0"/>
              </a:rPr>
              <a:t>@ Mysteel Steel department</a:t>
            </a:r>
            <a:endParaRPr lang="en-US" altLang="zh-CN" sz="1200"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chart" Target="../charts/chart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chart" Target="../charts/chart1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chart" Target="../charts/chart3.xml"/><Relationship Id="rId1" Type="http://schemas.openxmlformats.org/officeDocument/2006/relationships/chart" Target="../charts/chart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chart" Target="../charts/chart5.xml"/><Relationship Id="rId1" Type="http://schemas.openxmlformats.org/officeDocument/2006/relationships/chart" Target="../charts/chart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chart" Target="../charts/chart7.xml"/><Relationship Id="rId1"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4294967295"/>
          </p:nvPr>
        </p:nvSpPr>
        <p:spPr>
          <a:xfrm>
            <a:off x="5031371" y="5175568"/>
            <a:ext cx="1943100" cy="458787"/>
          </a:xfrm>
          <a:prstGeom prst="rect">
            <a:avLst/>
          </a:prstGeom>
        </p:spPr>
        <p:txBody>
          <a:bodyPr/>
          <a:lstStyle/>
          <a:p>
            <a:pPr marL="0" indent="0">
              <a:buNone/>
            </a:pPr>
            <a:r>
              <a:rPr lang="en-US" altLang="en-SG" sz="1400" b="1" dirty="0">
                <a:latin typeface="Century Gothic" panose="020B0502020202020204" pitchFamily="34" charset="0"/>
                <a:cs typeface="Arial" panose="020B0604020202020204" pitchFamily="34" charset="0"/>
              </a:rPr>
              <a:t>November</a:t>
            </a:r>
            <a:endParaRPr lang="en-US" altLang="en-SG" sz="1400" b="1" dirty="0">
              <a:latin typeface="Century Gothic" panose="020B0502020202020204" pitchFamily="34" charset="0"/>
              <a:cs typeface="Arial" panose="020B0604020202020204" pitchFamily="34" charset="0"/>
            </a:endParaRPr>
          </a:p>
        </p:txBody>
      </p:sp>
      <p:sp>
        <p:nvSpPr>
          <p:cNvPr id="14" name="Text Placeholder 13"/>
          <p:cNvSpPr>
            <a:spLocks noGrp="1"/>
          </p:cNvSpPr>
          <p:nvPr>
            <p:ph type="body" sz="quarter" idx="4294967295"/>
          </p:nvPr>
        </p:nvSpPr>
        <p:spPr>
          <a:xfrm>
            <a:off x="1159540" y="5165242"/>
            <a:ext cx="1502559" cy="269187"/>
          </a:xfrm>
          <a:prstGeom prst="rect">
            <a:avLst/>
          </a:prstGeom>
        </p:spPr>
        <p:txBody>
          <a:bodyPr/>
          <a:lstStyle/>
          <a:p>
            <a:pPr marL="0" indent="0">
              <a:buNone/>
            </a:pPr>
            <a:r>
              <a:rPr lang="en-US" sz="1400" b="1" dirty="0">
                <a:latin typeface="Century Gothic" panose="020B0502020202020204" pitchFamily="34" charset="0"/>
                <a:cs typeface="Arial" panose="020B0604020202020204" pitchFamily="34" charset="0"/>
                <a:sym typeface="+mn-ea"/>
              </a:rPr>
              <a:t>Alyssa Li</a:t>
            </a:r>
            <a:endParaRPr lang="en-SG" sz="1400" b="1" dirty="0">
              <a:latin typeface="Century Gothic" panose="020B0502020202020204" pitchFamily="34" charset="0"/>
              <a:cs typeface="Arial" panose="020B0604020202020204" pitchFamily="34" charset="0"/>
            </a:endParaRPr>
          </a:p>
        </p:txBody>
      </p:sp>
      <p:sp>
        <p:nvSpPr>
          <p:cNvPr id="15" name="Text Placeholder 14"/>
          <p:cNvSpPr>
            <a:spLocks noGrp="1"/>
          </p:cNvSpPr>
          <p:nvPr>
            <p:ph type="body" sz="quarter" idx="4294967295"/>
          </p:nvPr>
        </p:nvSpPr>
        <p:spPr>
          <a:xfrm>
            <a:off x="8687900" y="5175568"/>
            <a:ext cx="2474912" cy="458787"/>
          </a:xfrm>
          <a:prstGeom prst="rect">
            <a:avLst/>
          </a:prstGeom>
        </p:spPr>
        <p:txBody>
          <a:bodyPr/>
          <a:lstStyle/>
          <a:p>
            <a:pPr marL="0" indent="0">
              <a:buNone/>
            </a:pPr>
            <a:r>
              <a:rPr lang="en-US" sz="1400" b="1" dirty="0">
                <a:latin typeface="Century Gothic" panose="020B0502020202020204" pitchFamily="34" charset="0"/>
                <a:cs typeface="Arial" panose="020B0604020202020204" pitchFamily="34" charset="0"/>
              </a:rPr>
              <a:t>Shanghai, China</a:t>
            </a:r>
            <a:endParaRPr lang="en-SG" sz="1400" b="1" dirty="0">
              <a:latin typeface="Century Gothic" panose="020B0502020202020204" pitchFamily="34" charset="0"/>
              <a:cs typeface="Arial" panose="020B0604020202020204" pitchFamily="34" charset="0"/>
            </a:endParaRPr>
          </a:p>
        </p:txBody>
      </p:sp>
      <p:sp>
        <p:nvSpPr>
          <p:cNvPr id="2" name="Title 11"/>
          <p:cNvSpPr txBox="1"/>
          <p:nvPr/>
        </p:nvSpPr>
        <p:spPr>
          <a:xfrm>
            <a:off x="4785995" y="2637155"/>
            <a:ext cx="7325360" cy="10782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000"/>
              </a:lnSpc>
            </a:pPr>
            <a:r>
              <a:rPr lang="en-US" altLang="zh-CN" sz="3200" b="1" dirty="0">
                <a:solidFill>
                  <a:schemeClr val="bg1"/>
                </a:solidFill>
                <a:latin typeface="Century Gothic" panose="020B0502020202020204" pitchFamily="34" charset="0"/>
                <a:cs typeface="Arial" panose="020B0604020202020204" pitchFamily="34" charset="0"/>
              </a:rPr>
              <a:t>China Steel Market </a:t>
            </a:r>
            <a:endParaRPr lang="en-US" altLang="zh-CN" sz="3200" b="1" dirty="0">
              <a:solidFill>
                <a:schemeClr val="bg1"/>
              </a:solidFill>
              <a:latin typeface="Century Gothic" panose="020B0502020202020204" pitchFamily="34" charset="0"/>
              <a:cs typeface="Arial" panose="020B0604020202020204" pitchFamily="34" charset="0"/>
            </a:endParaRPr>
          </a:p>
          <a:p>
            <a:pPr algn="ctr">
              <a:lnSpc>
                <a:spcPts val="4000"/>
              </a:lnSpc>
            </a:pPr>
            <a:r>
              <a:rPr lang="en-US" altLang="zh-CN" sz="3200" b="1" dirty="0">
                <a:solidFill>
                  <a:schemeClr val="bg1"/>
                </a:solidFill>
                <a:latin typeface="Century Gothic" panose="020B0502020202020204" pitchFamily="34" charset="0"/>
                <a:cs typeface="Arial" panose="020B0604020202020204" pitchFamily="34" charset="0"/>
              </a:rPr>
              <a:t>Short term outlook 2023</a:t>
            </a:r>
            <a:endParaRPr lang="en-US" altLang="zh-CN" sz="3200" b="1" dirty="0">
              <a:solidFill>
                <a:schemeClr val="bg1"/>
              </a:solidFill>
              <a:latin typeface="Century Gothic" panose="020B0502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859135" cy="596900"/>
          </a:xfrm>
          <a:prstGeom prst="rect">
            <a:avLst/>
          </a:prstGeom>
        </p:spPr>
        <p:txBody>
          <a:bodyPr anchor="ctr" anchorCtr="0"/>
          <a:lstStyle/>
          <a:p>
            <a:r>
              <a:rPr lang="en-US" sz="2000" b="1" dirty="0">
                <a:latin typeface="Century Gothic" panose="020B0502020202020204" pitchFamily="34" charset="0"/>
                <a:cs typeface="Century Gothic" panose="020B0502020202020204" pitchFamily="34" charset="0"/>
                <a:sym typeface="+mn-ea"/>
              </a:rPr>
              <a:t>Steel mills have not reached the point of actively implementing production cuts</a:t>
            </a:r>
            <a:endParaRPr lang="en-US" sz="2000" b="1" dirty="0">
              <a:latin typeface="Century Gothic" panose="020B0502020202020204" pitchFamily="34" charset="0"/>
              <a:cs typeface="Century Gothic" panose="020B0502020202020204" pitchFamily="34" charset="0"/>
              <a:sym typeface="+mn-ea"/>
            </a:endParaRPr>
          </a:p>
        </p:txBody>
      </p:sp>
      <p:sp>
        <p:nvSpPr>
          <p:cNvPr id="9" name="文本框 8"/>
          <p:cNvSpPr txBox="1"/>
          <p:nvPr>
            <p:custDataLst>
              <p:tags r:id="rId1"/>
            </p:custDataLst>
          </p:nvPr>
        </p:nvSpPr>
        <p:spPr>
          <a:xfrm>
            <a:off x="839470" y="1052830"/>
            <a:ext cx="10799445" cy="4831080"/>
          </a:xfrm>
          <a:prstGeom prst="rect">
            <a:avLst/>
          </a:prstGeom>
          <a:noFill/>
        </p:spPr>
        <p:txBody>
          <a:bodyPr wrap="square" rtlCol="0">
            <a:spAutoFit/>
          </a:bodyPr>
          <a:p>
            <a:pPr marL="342900" lvl="1" indent="-342900">
              <a:lnSpc>
                <a:spcPct val="150000"/>
              </a:lnSpc>
              <a:spcAft>
                <a:spcPts val="600"/>
              </a:spcAft>
              <a:buFont typeface="Wingdings" panose="05000000000000000000" pitchFamily="2" charset="2"/>
              <a:buChar char="Ø"/>
            </a:pP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According to calculations using the inventory cost lag model, the costs for steel mills are expected to remain stable in November. There's widespread loss-making among the mills, but the level of losses hasn't quite hit the threshold where they would decide to significantly reduce production on their own.</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Large-scale reductions in hot-rolled coil production begin when </a:t>
            </a:r>
            <a:r>
              <a:rPr lang="en-US" altLang="zh-CN" sz="16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losses reach around 350 yuan per ton</a:t>
            </a: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(like what we saw in October 2022). However, currently, the losses calculated by the inventory cost lag model are around </a:t>
            </a:r>
            <a:r>
              <a:rPr lang="en-US" altLang="zh-CN" sz="16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260 yuan per ton</a:t>
            </a: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 plan focusing on the steady development of the iron and steel industry in the country, has been jointly released by the MIIT, the National Development and Reform Commission and five other government organs. </a:t>
            </a:r>
            <a:r>
              <a:rPr lang="en-US" altLang="zh-CN" sz="16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The value-added of China's iron and steel industry will achieve year-on-year growth of about 3.5 percent in 2023</a:t>
            </a: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said the Ministry of Industry and Information Technology.</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859135" cy="596900"/>
          </a:xfrm>
          <a:prstGeom prst="rect">
            <a:avLst/>
          </a:prstGeom>
        </p:spPr>
        <p:txBody>
          <a:bodyPr anchor="ctr" anchorCtr="0"/>
          <a:lstStyle/>
          <a:p>
            <a:r>
              <a:rPr lang="en-US" sz="1800" b="1" dirty="0">
                <a:latin typeface="Century Gothic" panose="020B0502020202020204" pitchFamily="34" charset="0"/>
                <a:cs typeface="Century Gothic" panose="020B0502020202020204" pitchFamily="34" charset="0"/>
                <a:sym typeface="+mn-ea"/>
              </a:rPr>
              <a:t>Correlation between property investment and crude steel output growth is relatively strong</a:t>
            </a:r>
            <a:endParaRPr lang="en-US" sz="1800" b="1" dirty="0">
              <a:latin typeface="Century Gothic" panose="020B0502020202020204" pitchFamily="34" charset="0"/>
              <a:cs typeface="Century Gothic" panose="020B0502020202020204" pitchFamily="34" charset="0"/>
              <a:sym typeface="+mn-ea"/>
            </a:endParaRPr>
          </a:p>
        </p:txBody>
      </p:sp>
      <p:graphicFrame>
        <p:nvGraphicFramePr>
          <p:cNvPr id="2" name="638359055877630000"/>
          <p:cNvGraphicFramePr/>
          <p:nvPr>
            <p:custDataLst>
              <p:tags r:id="rId2"/>
            </p:custDataLst>
          </p:nvPr>
        </p:nvGraphicFramePr>
        <p:xfrm>
          <a:off x="847725" y="1072515"/>
          <a:ext cx="10586085" cy="519176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151745" cy="596900"/>
          </a:xfrm>
          <a:prstGeom prst="rect">
            <a:avLst/>
          </a:prstGeom>
        </p:spPr>
        <p:txBody>
          <a:bodyPr anchor="ctr" anchorCtr="0"/>
          <a:lstStyle/>
          <a:p>
            <a:r>
              <a:rPr lang="en-US" sz="2000" b="1" dirty="0">
                <a:latin typeface="Century Gothic" panose="020B0502020202020204" pitchFamily="34" charset="0"/>
                <a:cs typeface="Century Gothic" panose="020B0502020202020204" pitchFamily="34" charset="0"/>
                <a:sym typeface="+mn-ea"/>
              </a:rPr>
              <a:t>A portion of steel consumption is expected to shift towards infrastructure uses</a:t>
            </a:r>
            <a:endParaRPr lang="en-US" sz="2000" b="1" dirty="0">
              <a:latin typeface="Century Gothic" panose="020B0502020202020204" pitchFamily="34" charset="0"/>
              <a:cs typeface="Century Gothic" panose="020B0502020202020204" pitchFamily="34" charset="0"/>
              <a:sym typeface="+mn-ea"/>
            </a:endParaRPr>
          </a:p>
        </p:txBody>
      </p:sp>
      <p:sp>
        <p:nvSpPr>
          <p:cNvPr id="6" name="文本框 5"/>
          <p:cNvSpPr txBox="1"/>
          <p:nvPr>
            <p:custDataLst>
              <p:tags r:id="rId1"/>
            </p:custDataLst>
          </p:nvPr>
        </p:nvSpPr>
        <p:spPr>
          <a:xfrm>
            <a:off x="551180" y="4436745"/>
            <a:ext cx="10474960" cy="1137285"/>
          </a:xfrm>
          <a:prstGeom prst="rect">
            <a:avLst/>
          </a:prstGeom>
          <a:noFill/>
        </p:spPr>
        <p:txBody>
          <a:bodyPr wrap="square" rtlCol="0">
            <a:spAutoFit/>
          </a:bodyPr>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Compared to traditional manufacturing, infrastructure investment has advantages such as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direct government control</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smooth policy transmission</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and the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ability to quickly enhance economic indicators in the short term</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t>
            </a:r>
            <a:endPar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It has gradually become a focal point for government efforts to stabilize growth and implement counter-cyclical measures.</a:t>
            </a:r>
            <a:endPar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graphicFrame>
        <p:nvGraphicFramePr>
          <p:cNvPr id="8" name="表格 7"/>
          <p:cNvGraphicFramePr/>
          <p:nvPr>
            <p:custDataLst>
              <p:tags r:id="rId2"/>
            </p:custDataLst>
          </p:nvPr>
        </p:nvGraphicFramePr>
        <p:xfrm>
          <a:off x="551180" y="1340485"/>
          <a:ext cx="10991850" cy="2621280"/>
        </p:xfrm>
        <a:graphic>
          <a:graphicData uri="http://schemas.openxmlformats.org/drawingml/2006/table">
            <a:tbl>
              <a:tblPr/>
              <a:tblGrid>
                <a:gridCol w="2204085"/>
                <a:gridCol w="5131435"/>
                <a:gridCol w="3656330"/>
              </a:tblGrid>
              <a:tr h="517525">
                <a:tc gridSpan="3">
                  <a:txBody>
                    <a:bodyPr/>
                    <a:p>
                      <a:pPr indent="0">
                        <a:buNone/>
                      </a:pPr>
                      <a:r>
                        <a:rPr lang="en-US" sz="1400" b="1">
                          <a:solidFill>
                            <a:srgbClr val="023985"/>
                          </a:solidFill>
                          <a:latin typeface="Yu Gothic UI Semilight" panose="020B0400000000000000" charset="-128"/>
                          <a:ea typeface="Yu Gothic UI Semilight" panose="020B0400000000000000" charset="-128"/>
                        </a:rPr>
                        <a:t>Fields involving steel consumption in infrastructure construction</a:t>
                      </a:r>
                      <a:endParaRPr lang="en-US" sz="1400" b="1">
                        <a:solidFill>
                          <a:srgbClr val="023985"/>
                        </a:solidFill>
                        <a:latin typeface="Yu Gothic UI Semilight" panose="020B0400000000000000" charset="-128"/>
                        <a:ea typeface="Yu Gothic UI Semilight" panose="020B0400000000000000" charset="-128"/>
                      </a:endParaRPr>
                    </a:p>
                  </a:txBody>
                  <a:tcPr marL="12700" marR="12700" marT="12700" anchor="ctr">
                    <a:lnL>
                      <a:noFill/>
                    </a:lnL>
                    <a:lnR cap="flat">
                      <a:noFill/>
                    </a:lnR>
                    <a:lnT cap="flat">
                      <a:noFill/>
                    </a:lnT>
                    <a:lnB cap="flat">
                      <a:noFill/>
                    </a:lnB>
                    <a:lnTlToBr>
                      <a:noFill/>
                    </a:lnTlToBr>
                    <a:lnBlToTr>
                      <a:noFill/>
                    </a:lnBlToTr>
                    <a:noFill/>
                  </a:tcPr>
                </a:tc>
                <a:tc hMerge="1">
                  <a:tcPr marL="12700" marR="12700" marT="12700" anchor="ctr">
                    <a:lnL>
                      <a:noFill/>
                    </a:lnL>
                    <a:lnR>
                      <a:noFill/>
                    </a:lnR>
                    <a:lnT cap="flat">
                      <a:noFill/>
                    </a:lnT>
                    <a:lnB cap="flat">
                      <a:noFill/>
                    </a:lnB>
                    <a:lnTlToBr>
                      <a:noFill/>
                    </a:lnTlToBr>
                    <a:lnBlToTr>
                      <a:noFill/>
                    </a:lnBlToTr>
                    <a:noFill/>
                  </a:tcPr>
                </a:tc>
                <a:tc hMerge="1">
                  <a:tcPr marL="12700" marR="12700" marT="12700" anchor="ctr">
                    <a:lnL>
                      <a:noFill/>
                    </a:lnL>
                    <a:lnR cap="flat">
                      <a:noFill/>
                    </a:lnR>
                    <a:lnT cap="flat">
                      <a:noFill/>
                    </a:lnT>
                    <a:lnB cap="flat">
                      <a:noFill/>
                    </a:lnB>
                    <a:lnTlToBr>
                      <a:noFill/>
                    </a:lnTlToBr>
                    <a:lnBlToTr>
                      <a:noFill/>
                    </a:lnBlToTr>
                    <a:noFill/>
                  </a:tcPr>
                </a:tc>
              </a:tr>
              <a:tr h="370840">
                <a:tc>
                  <a:txBody>
                    <a:bodyPr/>
                    <a:p>
                      <a:pPr indent="0" algn="ctr">
                        <a:buNone/>
                      </a:pPr>
                      <a:r>
                        <a:rPr lang="en-US" sz="1200" b="1">
                          <a:solidFill>
                            <a:srgbClr val="FFFFFF"/>
                          </a:solidFill>
                          <a:latin typeface="Yu Gothic UI Semilight" panose="020B0400000000000000" charset="-128"/>
                          <a:ea typeface="Yu Gothic UI Semilight" panose="020B0400000000000000" charset="-128"/>
                        </a:rPr>
                        <a:t>Field</a:t>
                      </a:r>
                      <a:endParaRPr lang="en-US" sz="1200" b="1">
                        <a:solidFill>
                          <a:srgbClr val="FFFFFF"/>
                        </a:solidFill>
                        <a:latin typeface="Yu Gothic UI Semilight" panose="020B0400000000000000" charset="-128"/>
                        <a:ea typeface="Yu Gothic UI Semilight" panose="020B0400000000000000" charset="-128"/>
                      </a:endParaRPr>
                    </a:p>
                  </a:txBody>
                  <a:tcPr marL="12700" marR="12700" marT="12700" anchor="ctr">
                    <a:lnL>
                      <a:noFill/>
                    </a:lnL>
                    <a:lnR>
                      <a:noFill/>
                    </a:lnR>
                    <a:lnT cap="flat">
                      <a:noFill/>
                    </a:lnT>
                    <a:lnB w="6350" cap="flat" cmpd="sng">
                      <a:solidFill>
                        <a:srgbClr val="A6A6A6"/>
                      </a:solidFill>
                      <a:prstDash val="solid"/>
                      <a:headEnd type="none" w="med" len="med"/>
                      <a:tailEnd type="none" w="med" len="med"/>
                    </a:lnB>
                    <a:lnTlToBr>
                      <a:noFill/>
                    </a:lnTlToBr>
                    <a:lnBlToTr>
                      <a:noFill/>
                    </a:lnBlToTr>
                    <a:solidFill>
                      <a:srgbClr val="023985"/>
                    </a:solidFill>
                  </a:tcPr>
                </a:tc>
                <a:tc>
                  <a:txBody>
                    <a:bodyPr/>
                    <a:p>
                      <a:pPr indent="0" algn="ctr">
                        <a:buNone/>
                      </a:pPr>
                      <a:r>
                        <a:rPr lang="en-US" sz="1200" b="1">
                          <a:solidFill>
                            <a:srgbClr val="FFFFFF"/>
                          </a:solidFill>
                          <a:latin typeface="Yu Gothic UI Semilight" panose="020B0400000000000000" charset="-128"/>
                          <a:ea typeface="Yu Gothic UI Semilight" panose="020B0400000000000000" charset="-128"/>
                        </a:rPr>
                        <a:t>Industry</a:t>
                      </a:r>
                      <a:endParaRPr lang="en-US" sz="1200" b="1">
                        <a:solidFill>
                          <a:srgbClr val="FFFFFF"/>
                        </a:solidFill>
                        <a:latin typeface="Yu Gothic UI Semilight" panose="020B0400000000000000" charset="-128"/>
                        <a:ea typeface="Yu Gothic UI Semilight" panose="020B0400000000000000" charset="-128"/>
                      </a:endParaRPr>
                    </a:p>
                  </a:txBody>
                  <a:tcPr marL="12700" marR="12700" marT="12700" anchor="ctr">
                    <a:lnL>
                      <a:noFill/>
                    </a:lnL>
                    <a:lnR>
                      <a:noFill/>
                    </a:lnR>
                    <a:lnT cap="flat">
                      <a:noFill/>
                    </a:lnT>
                    <a:lnB w="6350" cap="flat" cmpd="sng">
                      <a:solidFill>
                        <a:srgbClr val="A6A6A6"/>
                      </a:solidFill>
                      <a:prstDash val="solid"/>
                      <a:headEnd type="none" w="med" len="med"/>
                      <a:tailEnd type="none" w="med" len="med"/>
                    </a:lnB>
                    <a:lnTlToBr>
                      <a:noFill/>
                    </a:lnTlToBr>
                    <a:lnBlToTr>
                      <a:noFill/>
                    </a:lnBlToTr>
                    <a:solidFill>
                      <a:srgbClr val="023985"/>
                    </a:solidFill>
                  </a:tcPr>
                </a:tc>
                <a:tc>
                  <a:txBody>
                    <a:bodyPr/>
                    <a:p>
                      <a:pPr indent="0" algn="ctr">
                        <a:buNone/>
                      </a:pPr>
                      <a:r>
                        <a:rPr lang="en-US" sz="1200" b="1">
                          <a:solidFill>
                            <a:srgbClr val="FFFFFF"/>
                          </a:solidFill>
                          <a:latin typeface="Yu Gothic UI Semilight" panose="020B0400000000000000" charset="-128"/>
                          <a:ea typeface="Yu Gothic UI Semilight" panose="020B0400000000000000" charset="-128"/>
                        </a:rPr>
                        <a:t>Sub-sectors Involving a Large Amount of Steel Usage</a:t>
                      </a:r>
                      <a:endParaRPr lang="en-US" sz="1200" b="1">
                        <a:solidFill>
                          <a:srgbClr val="FFFFFF"/>
                        </a:solidFill>
                        <a:latin typeface="Yu Gothic UI Semilight" panose="020B0400000000000000" charset="-128"/>
                        <a:ea typeface="Yu Gothic UI Semilight" panose="020B0400000000000000" charset="-128"/>
                      </a:endParaRPr>
                    </a:p>
                  </a:txBody>
                  <a:tcPr marL="12700" marR="12700" marT="12700" anchor="ctr">
                    <a:lnL>
                      <a:noFill/>
                    </a:lnL>
                    <a:lnR cap="flat">
                      <a:noFill/>
                    </a:lnR>
                    <a:lnT cap="flat">
                      <a:noFill/>
                    </a:lnT>
                    <a:lnB w="6350" cap="flat" cmpd="sng">
                      <a:solidFill>
                        <a:srgbClr val="A6A6A6"/>
                      </a:solidFill>
                      <a:prstDash val="solid"/>
                      <a:headEnd type="none" w="med" len="med"/>
                      <a:tailEnd type="none" w="med" len="med"/>
                    </a:lnB>
                    <a:lnTlToBr>
                      <a:noFill/>
                    </a:lnTlToBr>
                    <a:lnBlToTr>
                      <a:noFill/>
                    </a:lnBlToTr>
                    <a:solidFill>
                      <a:srgbClr val="023985"/>
                    </a:solidFill>
                  </a:tcPr>
                </a:tc>
              </a:tr>
              <a:tr h="379095">
                <a:tc rowSpan="2">
                  <a:txBody>
                    <a:bodyPr/>
                    <a:p>
                      <a:pPr indent="0" algn="ctr">
                        <a:buNone/>
                      </a:pPr>
                      <a:r>
                        <a:rPr lang="en-US" sz="1200" b="0">
                          <a:solidFill>
                            <a:srgbClr val="000000"/>
                          </a:solidFill>
                          <a:latin typeface="Yu Gothic UI Semilight" panose="020B0400000000000000" charset="-128"/>
                          <a:ea typeface="Yu Gothic UI Semilight" panose="020B0400000000000000" charset="-128"/>
                        </a:rPr>
                        <a:t>Transportation Construction</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Yu Gothic UI Semilight" panose="020B0400000000000000" charset="-128"/>
                          <a:ea typeface="Yu Gothic UI Semilight" panose="020B0400000000000000" charset="-128"/>
                        </a:rPr>
                        <a:t>Transportation, storage, and postal services</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Yu Gothic UI Semilight" panose="020B0400000000000000" charset="-128"/>
                          <a:ea typeface="Yu Gothic UI Semilight" panose="020B0400000000000000" charset="-128"/>
                        </a:rPr>
                        <a:t>Railway transport industry</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cap="flat">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r>
              <a:tr h="514350">
                <a:tc vMerge="1">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vMerge="1">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a:solidFill>
                            <a:srgbClr val="000000"/>
                          </a:solidFill>
                          <a:latin typeface="Yu Gothic UI Semilight" panose="020B0400000000000000" charset="-128"/>
                          <a:ea typeface="Yu Gothic UI Semilight" panose="020B0400000000000000" charset="-128"/>
                          <a:sym typeface="+mn-ea"/>
                        </a:rPr>
                        <a:t>Road transport industry</a:t>
                      </a:r>
                      <a:endParaRPr lang="en-US" altLang="en-US" sz="1200" b="0">
                        <a:solidFill>
                          <a:srgbClr val="000000"/>
                        </a:solidFill>
                        <a:latin typeface="Yu Gothic UI Semilight" panose="020B0400000000000000" charset="-128"/>
                        <a:ea typeface="Yu Gothic UI Semilight" panose="020B0400000000000000" charset="-128"/>
                        <a:cs typeface="+mj-lt"/>
                      </a:endParaRPr>
                    </a:p>
                  </a:txBody>
                  <a:tcPr marL="12700" marR="12700" marT="12700" anchor="ctr">
                    <a:lnL>
                      <a:noFill/>
                    </a:lnL>
                    <a:lnR cap="flat">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r>
              <a:tr h="424180">
                <a:tc>
                  <a:txBody>
                    <a:bodyPr/>
                    <a:p>
                      <a:pPr indent="0" algn="ctr">
                        <a:buNone/>
                      </a:pPr>
                      <a:r>
                        <a:rPr lang="en-US" sz="1200">
                          <a:solidFill>
                            <a:srgbClr val="000000"/>
                          </a:solidFill>
                          <a:latin typeface="Yu Gothic UI Semilight" panose="020B0400000000000000" charset="-128"/>
                          <a:ea typeface="Yu Gothic UI Semilight" panose="020B0400000000000000" charset="-128"/>
                          <a:sym typeface="+mn-ea"/>
                        </a:rPr>
                        <a:t>Energy Construction</a:t>
                      </a:r>
                      <a:endParaRPr lang="en-US" sz="1200">
                        <a:solidFill>
                          <a:srgbClr val="000000"/>
                        </a:solidFill>
                        <a:latin typeface="Yu Gothic UI Semilight" panose="020B0400000000000000" charset="-128"/>
                        <a:ea typeface="Yu Gothic UI Semilight" panose="020B0400000000000000" charset="-128"/>
                        <a:sym typeface="+mn-ea"/>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Yu Gothic UI Semilight" panose="020B0400000000000000" charset="-128"/>
                          <a:ea typeface="Yu Gothic UI Semilight" panose="020B0400000000000000" charset="-128"/>
                        </a:rPr>
                        <a:t>Production and supply of electricity, heat, gas, and water</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Yu Gothic UI Semilight" panose="020B0400000000000000" charset="-128"/>
                          <a:ea typeface="Yu Gothic UI Semilight" panose="020B0400000000000000" charset="-128"/>
                        </a:rPr>
                        <a:t>Electricity and heat production and supply industry</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cap="flat">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r>
              <a:tr h="415290">
                <a:tc>
                  <a:txBody>
                    <a:bodyPr/>
                    <a:p>
                      <a:pPr indent="0" algn="ctr">
                        <a:buNone/>
                      </a:pPr>
                      <a:r>
                        <a:rPr lang="en-US" altLang="en-US" sz="1200" b="0">
                          <a:solidFill>
                            <a:srgbClr val="000000"/>
                          </a:solidFill>
                          <a:latin typeface="Yu Gothic UI Semilight" panose="020B0400000000000000" charset="-128"/>
                          <a:ea typeface="Yu Gothic UI Semilight" panose="020B0400000000000000" charset="-128"/>
                        </a:rPr>
                        <a:t>Water Conservancy Construction</a:t>
                      </a:r>
                      <a:endParaRPr lang="en-US" alt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Yu Gothic UI Semilight" panose="020B0400000000000000" charset="-128"/>
                          <a:ea typeface="Yu Gothic UI Semilight" panose="020B0400000000000000" charset="-128"/>
                        </a:rPr>
                        <a:t>Water conservancy, environment, and public facilities management</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Yu Gothic UI Semilight" panose="020B0400000000000000" charset="-128"/>
                          <a:ea typeface="Yu Gothic UI Semilight" panose="020B0400000000000000" charset="-128"/>
                        </a:rPr>
                        <a:t>Water conservancy management industry</a:t>
                      </a:r>
                      <a:endParaRPr lang="en-US" sz="1200" b="0">
                        <a:solidFill>
                          <a:srgbClr val="000000"/>
                        </a:solidFill>
                        <a:latin typeface="Yu Gothic UI Semilight" panose="020B0400000000000000" charset="-128"/>
                        <a:ea typeface="Yu Gothic UI Semilight" panose="020B0400000000000000" charset="-128"/>
                      </a:endParaRPr>
                    </a:p>
                  </a:txBody>
                  <a:tcPr marL="12700" marR="12700" marT="12700" anchor="ctr">
                    <a:lnL>
                      <a:noFill/>
                    </a:lnL>
                    <a:lnR cap="flat">
                      <a:noFill/>
                    </a:lnR>
                    <a:lnT w="6350" cap="flat" cmpd="sng">
                      <a:solidFill>
                        <a:srgbClr val="A6A6A6"/>
                      </a:solidFill>
                      <a:prstDash val="solid"/>
                      <a:headEnd type="none" w="med" len="med"/>
                      <a:tailEnd type="none" w="med" len="med"/>
                    </a:lnT>
                    <a:lnB w="6350" cap="flat" cmpd="sng">
                      <a:solidFill>
                        <a:srgbClr val="A6A6A6"/>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859135" cy="596900"/>
          </a:xfrm>
          <a:prstGeom prst="rect">
            <a:avLst/>
          </a:prstGeom>
        </p:spPr>
        <p:txBody>
          <a:bodyPr anchor="ctr" anchorCtr="0"/>
          <a:lstStyle/>
          <a:p>
            <a:r>
              <a:rPr lang="en-US" sz="2400" b="1" dirty="0">
                <a:latin typeface="Century Gothic" panose="020B0502020202020204" pitchFamily="34" charset="0"/>
                <a:cs typeface="Century Gothic" panose="020B0502020202020204" pitchFamily="34" charset="0"/>
                <a:sym typeface="+mn-ea"/>
              </a:rPr>
              <a:t>Infrastructure investment buffers against falling property investment</a:t>
            </a:r>
            <a:endParaRPr lang="en-US" sz="2400" b="1" dirty="0">
              <a:latin typeface="Century Gothic" panose="020B0502020202020204" pitchFamily="34" charset="0"/>
              <a:cs typeface="Century Gothic" panose="020B0502020202020204" pitchFamily="34" charset="0"/>
              <a:sym typeface="+mn-ea"/>
            </a:endParaRPr>
          </a:p>
        </p:txBody>
      </p:sp>
      <p:graphicFrame>
        <p:nvGraphicFramePr>
          <p:cNvPr id="5" name="638359073924920000"/>
          <p:cNvGraphicFramePr/>
          <p:nvPr>
            <p:custDataLst>
              <p:tags r:id="rId2"/>
            </p:custDataLst>
          </p:nvPr>
        </p:nvGraphicFramePr>
        <p:xfrm>
          <a:off x="547370" y="951865"/>
          <a:ext cx="11360150" cy="53149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49555" y="64135"/>
            <a:ext cx="10699750" cy="596900"/>
          </a:xfrm>
          <a:prstGeom prst="rect">
            <a:avLst/>
          </a:prstGeom>
        </p:spPr>
        <p:txBody>
          <a:bodyPr anchor="ctr" anchorCtr="0"/>
          <a:lstStyle/>
          <a:p>
            <a:r>
              <a:rPr lang="en-US" sz="2600" b="1" dirty="0">
                <a:latin typeface="Century Gothic" panose="020B0502020202020204" pitchFamily="34" charset="0"/>
                <a:cs typeface="Century Gothic" panose="020B0502020202020204" pitchFamily="34" charset="0"/>
                <a:sym typeface="+mn-ea"/>
              </a:rPr>
              <a:t>Growth rate of infrastructure </a:t>
            </a:r>
            <a:r>
              <a:rPr lang="en-US" sz="2600" b="1" dirty="0">
                <a:latin typeface="Century Gothic" panose="020B0502020202020204" pitchFamily="34" charset="0"/>
                <a:cs typeface="Century Gothic" panose="020B0502020202020204" pitchFamily="34" charset="0"/>
                <a:sym typeface="+mn-ea"/>
              </a:rPr>
              <a:t>investment</a:t>
            </a:r>
            <a:r>
              <a:rPr lang="en-US" sz="2600" b="1" dirty="0">
                <a:latin typeface="Century Gothic" panose="020B0502020202020204" pitchFamily="34" charset="0"/>
                <a:cs typeface="Century Gothic" panose="020B0502020202020204" pitchFamily="34" charset="0"/>
                <a:sym typeface="+mn-ea"/>
              </a:rPr>
              <a:t> has been slowing down</a:t>
            </a:r>
            <a:endParaRPr lang="en-US" sz="2600" b="1" dirty="0">
              <a:latin typeface="Century Gothic" panose="020B0502020202020204" pitchFamily="34" charset="0"/>
              <a:cs typeface="Century Gothic" panose="020B0502020202020204" pitchFamily="34" charset="0"/>
              <a:sym typeface="+mn-ea"/>
            </a:endParaRPr>
          </a:p>
        </p:txBody>
      </p:sp>
      <p:sp>
        <p:nvSpPr>
          <p:cNvPr id="2" name="文本框 1"/>
          <p:cNvSpPr txBox="1"/>
          <p:nvPr>
            <p:custDataLst>
              <p:tags r:id="rId2"/>
            </p:custDataLst>
          </p:nvPr>
        </p:nvSpPr>
        <p:spPr>
          <a:xfrm>
            <a:off x="911225" y="4940935"/>
            <a:ext cx="10404475" cy="1165225"/>
          </a:xfrm>
          <a:prstGeom prst="rect">
            <a:avLst/>
          </a:prstGeom>
          <a:noFill/>
        </p:spPr>
        <p:txBody>
          <a:bodyPr wrap="square" rtlCol="0">
            <a:noAutofit/>
          </a:bodyPr>
          <a:p>
            <a:pPr marL="342900" lvl="1" indent="-342900">
              <a:lnSpc>
                <a:spcPct val="150000"/>
              </a:lnSpc>
              <a:spcAft>
                <a:spcPts val="600"/>
              </a:spcAft>
              <a:buFont typeface="Wingdings" panose="05000000000000000000" pitchFamily="2" charset="2"/>
              <a:buChar char="Ø"/>
            </a:pPr>
            <a:r>
              <a:rPr lang="en-US" altLang="zh-CN" sz="1400" b="1" dirty="0">
                <a:latin typeface="Yu Gothic UI Semilight" panose="020B0400000000000000" charset="-128"/>
                <a:ea typeface="Yu Gothic UI Semilight" panose="020B0400000000000000" charset="-128"/>
                <a:cs typeface="Arial" panose="020B0604020202020204" pitchFamily="34" charset="0"/>
              </a:rPr>
              <a:t>A growth rate above 9%</a:t>
            </a:r>
            <a:r>
              <a:rPr lang="en-US" altLang="zh-CN" sz="1400" dirty="0">
                <a:latin typeface="Yu Gothic UI Semilight" panose="020B0400000000000000" charset="-128"/>
                <a:ea typeface="Yu Gothic UI Semilight" panose="020B0400000000000000" charset="-128"/>
                <a:cs typeface="Arial" panose="020B0604020202020204" pitchFamily="34" charset="0"/>
              </a:rPr>
              <a:t> in infrastructure investment is typically required to significantly boost downstream steel demand. </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Although there might be a marginal improvement in steel consumption for infrastructure in the fourth quarter due to increased fiscal efforts at the end of October, the long-term upward momentum is insufficient. </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p:txBody>
      </p:sp>
      <p:graphicFrame>
        <p:nvGraphicFramePr>
          <p:cNvPr id="5" name="638359115200060000"/>
          <p:cNvGraphicFramePr/>
          <p:nvPr>
            <p:custDataLst>
              <p:tags r:id="rId3"/>
            </p:custDataLst>
          </p:nvPr>
        </p:nvGraphicFramePr>
        <p:xfrm>
          <a:off x="716280" y="980440"/>
          <a:ext cx="10512425" cy="3736975"/>
        </p:xfrm>
        <a:graphic>
          <a:graphicData uri="http://schemas.openxmlformats.org/drawingml/2006/chart">
            <c:chart xmlns:c="http://schemas.openxmlformats.org/drawingml/2006/chart" xmlns:r="http://schemas.openxmlformats.org/officeDocument/2006/relationships" r:id="rId1"/>
          </a:graphicData>
        </a:graphic>
      </p:graphicFrame>
      <p:cxnSp>
        <p:nvCxnSpPr>
          <p:cNvPr id="7" name="直接连接符 6"/>
          <p:cNvCxnSpPr/>
          <p:nvPr/>
        </p:nvCxnSpPr>
        <p:spPr>
          <a:xfrm>
            <a:off x="1061085" y="2693035"/>
            <a:ext cx="9643745" cy="13970"/>
          </a:xfrm>
          <a:prstGeom prst="line">
            <a:avLst/>
          </a:prstGeom>
          <a:ln w="12700" cap="flat" cmpd="sng" algn="ctr">
            <a:solidFill>
              <a:schemeClr val="bg1">
                <a:lumMod val="50000"/>
              </a:schemeClr>
            </a:solidFill>
            <a:prstDash val="lgDash"/>
            <a:miter lim="800000"/>
          </a:ln>
        </p:spPr>
        <p:style>
          <a:lnRef idx="0">
            <a:schemeClr val="accent1"/>
          </a:lnRef>
          <a:fillRef idx="0">
            <a:srgbClr val="FFFFFF"/>
          </a:fillRef>
          <a:effectRef idx="0">
            <a:srgbClr val="FFFFFF"/>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22935" y="116840"/>
            <a:ext cx="10122535" cy="596900"/>
          </a:xfrm>
          <a:prstGeom prst="rect">
            <a:avLst/>
          </a:prstGeom>
        </p:spPr>
        <p:txBody>
          <a:bodyPr anchor="ctr" anchorCtr="0"/>
          <a:lstStyle/>
          <a:p>
            <a:r>
              <a:rPr lang="en-US" sz="2200" b="1" dirty="0">
                <a:latin typeface="Century Gothic" panose="020B0502020202020204" pitchFamily="34" charset="0"/>
                <a:cs typeface="Century Gothic" panose="020B0502020202020204" pitchFamily="34" charset="0"/>
                <a:sym typeface="+mn-ea"/>
              </a:rPr>
              <a:t>Summary</a:t>
            </a:r>
            <a:endParaRPr lang="en-US" sz="2200" b="1" dirty="0">
              <a:latin typeface="Century Gothic" panose="020B0502020202020204" pitchFamily="34" charset="0"/>
              <a:cs typeface="Century Gothic" panose="020B0502020202020204" pitchFamily="34" charset="0"/>
              <a:sym typeface="+mn-ea"/>
            </a:endParaRPr>
          </a:p>
        </p:txBody>
      </p:sp>
      <p:sp>
        <p:nvSpPr>
          <p:cNvPr id="8" name="文本框 7"/>
          <p:cNvSpPr txBox="1"/>
          <p:nvPr>
            <p:custDataLst>
              <p:tags r:id="rId1"/>
            </p:custDataLst>
          </p:nvPr>
        </p:nvSpPr>
        <p:spPr>
          <a:xfrm>
            <a:off x="551180" y="1087120"/>
            <a:ext cx="10817860" cy="4782820"/>
          </a:xfrm>
          <a:prstGeom prst="rect">
            <a:avLst/>
          </a:prstGeom>
          <a:noFill/>
        </p:spPr>
        <p:txBody>
          <a:bodyPr wrap="square" rtlCol="0">
            <a:noAutofit/>
          </a:bodyPr>
          <a:p>
            <a:pPr marL="285750" indent="-285750" algn="l">
              <a:lnSpc>
                <a:spcPct val="150000"/>
              </a:lnSpc>
              <a:buFont typeface="Wingdings" panose="05000000000000000000" charset="0"/>
              <a:buChar char="Ø"/>
            </a:pPr>
            <a:endParaRPr lang="en-US" altLang="zh-CN" sz="1600" dirty="0">
              <a:effectLst/>
              <a:latin typeface="Calibri Light" panose="020F0302020204030204" charset="0"/>
              <a:ea typeface="PMingLiU" panose="02020500000000000000" charset="-120"/>
              <a:cs typeface="Calibri Light" panose="020F0302020204030204" charset="0"/>
              <a:sym typeface="+mn-ea"/>
            </a:endParaRPr>
          </a:p>
          <a:p>
            <a:pPr marL="285750" indent="-285750" algn="l">
              <a:lnSpc>
                <a:spcPct val="150000"/>
              </a:lnSpc>
              <a:buFont typeface="Wingdings" panose="05000000000000000000" charset="0"/>
              <a:buChar char="Ø"/>
            </a:pPr>
            <a:r>
              <a:rPr lang="en-US" sz="1600" dirty="0">
                <a:effectLst/>
                <a:latin typeface="Calibri Light" panose="020F0302020204030204" charset="0"/>
                <a:cs typeface="Calibri Light" panose="020F0302020204030204" charset="0"/>
                <a:sym typeface="+mn-ea"/>
              </a:rPr>
              <a:t>T</a:t>
            </a:r>
            <a:r>
              <a:rPr sz="1600" dirty="0">
                <a:effectLst/>
                <a:latin typeface="Calibri Light" panose="020F0302020204030204" charset="0"/>
                <a:cs typeface="Calibri Light" panose="020F0302020204030204" charset="0"/>
                <a:sym typeface="+mn-ea"/>
              </a:rPr>
              <a:t>he fundamental contradictions in the steel market are still accumulating. As the off-season approaches, a </a:t>
            </a:r>
            <a:r>
              <a:rPr sz="1600" b="1" dirty="0">
                <a:effectLst/>
                <a:latin typeface="Calibri Light" panose="020F0302020204030204" charset="0"/>
                <a:cs typeface="Calibri Light" panose="020F0302020204030204" charset="0"/>
                <a:sym typeface="+mn-ea"/>
              </a:rPr>
              <a:t>gradual downward trend in demand</a:t>
            </a:r>
            <a:r>
              <a:rPr sz="1600" dirty="0">
                <a:effectLst/>
                <a:latin typeface="Calibri Light" panose="020F0302020204030204" charset="0"/>
                <a:cs typeface="Calibri Light" panose="020F0302020204030204" charset="0"/>
                <a:sym typeface="+mn-ea"/>
              </a:rPr>
              <a:t> is becoming apparent. Data from Mysteel shows that the apparent demand for finished steel (rebar, hot-rolled coil) has been declining for two consecutive weeks, and the rate of inventory reduction has narrowed compared to the week of November 6-12.</a:t>
            </a:r>
            <a:endParaRPr sz="1600" dirty="0">
              <a:effectLst/>
              <a:latin typeface="Calibri Light" panose="020F0302020204030204" charset="0"/>
              <a:cs typeface="Calibri Light" panose="020F0302020204030204" charset="0"/>
              <a:sym typeface="+mn-ea"/>
            </a:endParaRPr>
          </a:p>
          <a:p>
            <a:pPr marL="285750" indent="-285750" algn="l">
              <a:lnSpc>
                <a:spcPct val="150000"/>
              </a:lnSpc>
              <a:buFont typeface="Wingdings" panose="05000000000000000000" charset="0"/>
              <a:buChar char="Ø"/>
            </a:pPr>
            <a:endParaRPr sz="1600" dirty="0">
              <a:effectLst/>
              <a:latin typeface="Calibri Light" panose="020F0302020204030204" charset="0"/>
              <a:cs typeface="Calibri Light" panose="020F0302020204030204" charset="0"/>
              <a:sym typeface="+mn-ea"/>
            </a:endParaRPr>
          </a:p>
          <a:p>
            <a:pPr marL="285750" indent="-285750" algn="l">
              <a:lnSpc>
                <a:spcPct val="150000"/>
              </a:lnSpc>
              <a:buFont typeface="Wingdings" panose="05000000000000000000" charset="0"/>
              <a:buChar char="Ø"/>
            </a:pPr>
            <a:r>
              <a:rPr sz="1600" dirty="0">
                <a:effectLst/>
                <a:latin typeface="Calibri Light" panose="020F0302020204030204" charset="0"/>
                <a:cs typeface="Calibri Light" panose="020F0302020204030204" charset="0"/>
                <a:sym typeface="+mn-ea"/>
              </a:rPr>
              <a:t>In the short term, the market l</a:t>
            </a:r>
            <a:r>
              <a:rPr sz="1600" b="1" dirty="0">
                <a:effectLst/>
                <a:latin typeface="Calibri Light" panose="020F0302020204030204" charset="0"/>
                <a:cs typeface="Calibri Light" panose="020F0302020204030204" charset="0"/>
                <a:sym typeface="+mn-ea"/>
              </a:rPr>
              <a:t>acks momentum for further price increases</a:t>
            </a:r>
            <a:r>
              <a:rPr sz="1600" dirty="0">
                <a:effectLst/>
                <a:latin typeface="Calibri Light" panose="020F0302020204030204" charset="0"/>
                <a:cs typeface="Calibri Light" panose="020F0302020204030204" charset="0"/>
                <a:sym typeface="+mn-ea"/>
              </a:rPr>
              <a:t>. However, considering the increase in finished steel production due to improved profitability at steel mills, the inventory pressure is intensifying but hasn't reached a critical point yet. Steel prices may consolidate at high levels, squeezing the actual profits of steel mills. It is expected that there may be a risk of a price correction in the ferrous sector in December.</a:t>
            </a:r>
            <a:endParaRPr sz="1600" dirty="0">
              <a:effectLst/>
              <a:latin typeface="Calibri Light" panose="020F0302020204030204" charset="0"/>
              <a:cs typeface="Calibri Light" panose="020F03020202040302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678" name="TextBox 2"/>
          <p:cNvSpPr txBox="1">
            <a:spLocks noChangeArrowheads="1"/>
          </p:cNvSpPr>
          <p:nvPr/>
        </p:nvSpPr>
        <p:spPr bwMode="auto">
          <a:xfrm>
            <a:off x="1270976" y="3851149"/>
            <a:ext cx="6452865" cy="156845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892175" indent="-892175"/>
            <a:r>
              <a:rPr lang="en-US" altLang="en-US" sz="1600" b="1" dirty="0">
                <a:solidFill>
                  <a:srgbClr val="000099"/>
                </a:solidFill>
                <a:latin typeface="Century Gothic" panose="020B0502020202020204" pitchFamily="34" charset="0"/>
                <a:cs typeface="Arial" panose="020B0604020202020204" pitchFamily="34" charset="0"/>
              </a:rPr>
              <a:t>Contact Details:</a:t>
            </a:r>
            <a:endParaRPr lang="en-US" altLang="en-US" sz="1600" dirty="0">
              <a:solidFill>
                <a:srgbClr val="000099"/>
              </a:solidFill>
              <a:latin typeface="Century Gothic" panose="020B0502020202020204" pitchFamily="34" charset="0"/>
              <a:cs typeface="Arial" panose="020B0604020202020204" pitchFamily="34" charset="0"/>
            </a:endParaRPr>
          </a:p>
          <a:p>
            <a:pPr marL="892175" indent="-892175" defTabSz="360680"/>
            <a:r>
              <a:rPr lang="en-US" altLang="en-US" sz="1600" b="1" dirty="0">
                <a:solidFill>
                  <a:schemeClr val="tx1">
                    <a:lumMod val="75000"/>
                    <a:lumOff val="25000"/>
                  </a:schemeClr>
                </a:solidFill>
                <a:latin typeface="Century Gothic" panose="020B0502020202020204" pitchFamily="34" charset="0"/>
                <a:cs typeface="Arial" panose="020B0604020202020204" pitchFamily="34" charset="0"/>
              </a:rPr>
              <a:t>Alyssa Li</a:t>
            </a:r>
            <a:endParaRPr lang="en-US" altLang="en-US" sz="1600" b="1" dirty="0">
              <a:solidFill>
                <a:schemeClr val="tx1">
                  <a:lumMod val="75000"/>
                  <a:lumOff val="25000"/>
                </a:schemeClr>
              </a:solidFill>
              <a:latin typeface="Century Gothic" panose="020B0502020202020204" pitchFamily="34" charset="0"/>
              <a:cs typeface="Arial" panose="020B0604020202020204" pitchFamily="34" charset="0"/>
            </a:endParaRPr>
          </a:p>
          <a:p>
            <a:pPr marL="892175" indent="-892175" defTabSz="360680"/>
            <a:r>
              <a:rPr lang="en-US" altLang="en-US" sz="1600" b="1" dirty="0">
                <a:solidFill>
                  <a:schemeClr val="tx1">
                    <a:lumMod val="75000"/>
                    <a:lumOff val="25000"/>
                  </a:schemeClr>
                </a:solidFill>
                <a:latin typeface="Century Gothic" panose="020B0502020202020204" pitchFamily="34" charset="0"/>
                <a:cs typeface="Arial" panose="020B0604020202020204" pitchFamily="34" charset="0"/>
              </a:rPr>
              <a:t>Assistant Steel Analyst</a:t>
            </a:r>
            <a:endParaRPr lang="en-US" altLang="en-US" sz="1600" b="1" dirty="0">
              <a:solidFill>
                <a:schemeClr val="tx1">
                  <a:lumMod val="75000"/>
                  <a:lumOff val="25000"/>
                </a:schemeClr>
              </a:solidFill>
              <a:latin typeface="Century Gothic" panose="020B0502020202020204" pitchFamily="34" charset="0"/>
              <a:cs typeface="Arial" panose="020B0604020202020204" pitchFamily="34" charset="0"/>
            </a:endParaRPr>
          </a:p>
          <a:p>
            <a:pPr marL="892175" indent="-892175" defTabSz="360680"/>
            <a:endParaRPr lang="en-US" altLang="en-US" sz="1600" b="1" dirty="0">
              <a:solidFill>
                <a:schemeClr val="tx1">
                  <a:lumMod val="75000"/>
                  <a:lumOff val="25000"/>
                </a:schemeClr>
              </a:solidFill>
              <a:latin typeface="Century Gothic" panose="020B0502020202020204" pitchFamily="34" charset="0"/>
              <a:cs typeface="Arial" panose="020B0604020202020204" pitchFamily="34" charset="0"/>
            </a:endParaRPr>
          </a:p>
          <a:p>
            <a:pPr marL="892175" indent="-892175" defTabSz="360680"/>
            <a:r>
              <a:rPr lang="en-SG" altLang="en-US" sz="1600" b="1" dirty="0">
                <a:solidFill>
                  <a:schemeClr val="tx1">
                    <a:lumMod val="75000"/>
                    <a:lumOff val="25000"/>
                  </a:schemeClr>
                </a:solidFill>
                <a:latin typeface="Century Gothic" panose="020B0502020202020204" pitchFamily="34" charset="0"/>
                <a:cs typeface="Arial" panose="020B0604020202020204" pitchFamily="34" charset="0"/>
              </a:rPr>
              <a:t>Phone</a:t>
            </a:r>
            <a:r>
              <a:rPr lang="en-US" altLang="en-SG" sz="1600" b="1" dirty="0">
                <a:solidFill>
                  <a:schemeClr val="tx1">
                    <a:lumMod val="75000"/>
                    <a:lumOff val="25000"/>
                  </a:schemeClr>
                </a:solidFill>
                <a:latin typeface="Century Gothic" panose="020B0502020202020204" pitchFamily="34" charset="0"/>
                <a:cs typeface="Arial" panose="020B0604020202020204" pitchFamily="34" charset="0"/>
              </a:rPr>
              <a:t>/Whatsapp</a:t>
            </a:r>
            <a:r>
              <a:rPr lang="en-SG" altLang="en-US" sz="1600" b="1" dirty="0">
                <a:solidFill>
                  <a:schemeClr val="tx1">
                    <a:lumMod val="75000"/>
                    <a:lumOff val="25000"/>
                  </a:schemeClr>
                </a:solidFill>
                <a:latin typeface="Century Gothic" panose="020B0502020202020204" pitchFamily="34" charset="0"/>
                <a:cs typeface="Arial" panose="020B0604020202020204" pitchFamily="34" charset="0"/>
              </a:rPr>
              <a:t>:	+86-</a:t>
            </a:r>
            <a:r>
              <a:rPr lang="en-US" sz="1600" b="1" dirty="0">
                <a:solidFill>
                  <a:schemeClr val="tx1">
                    <a:lumMod val="75000"/>
                    <a:lumOff val="25000"/>
                  </a:schemeClr>
                </a:solidFill>
                <a:latin typeface="Century Gothic" panose="020B0502020202020204" pitchFamily="34" charset="0"/>
                <a:cs typeface="Arial" panose="020B0604020202020204" pitchFamily="34" charset="0"/>
              </a:rPr>
              <a:t>13134472160</a:t>
            </a:r>
            <a:endParaRPr lang="en-SG" altLang="en-US" sz="1600" b="1" dirty="0">
              <a:solidFill>
                <a:schemeClr val="tx1">
                  <a:lumMod val="75000"/>
                  <a:lumOff val="25000"/>
                </a:schemeClr>
              </a:solidFill>
              <a:latin typeface="Century Gothic" panose="020B0502020202020204" pitchFamily="34" charset="0"/>
              <a:cs typeface="Arial" panose="020B0604020202020204" pitchFamily="34" charset="0"/>
            </a:endParaRPr>
          </a:p>
          <a:p>
            <a:pPr marL="892175" indent="-892175"/>
            <a:r>
              <a:rPr lang="en-SG" altLang="en-US" sz="1600" b="1" dirty="0">
                <a:solidFill>
                  <a:schemeClr val="tx1">
                    <a:lumMod val="75000"/>
                    <a:lumOff val="25000"/>
                  </a:schemeClr>
                </a:solidFill>
                <a:latin typeface="Century Gothic" panose="020B0502020202020204" pitchFamily="34" charset="0"/>
                <a:cs typeface="Arial" panose="020B0604020202020204" pitchFamily="34" charset="0"/>
              </a:rPr>
              <a:t>E-mail:	</a:t>
            </a:r>
            <a:r>
              <a:rPr lang="en-US" altLang="en-SG" sz="1600" b="1" dirty="0">
                <a:solidFill>
                  <a:srgbClr val="0000FF"/>
                </a:solidFill>
                <a:latin typeface="Century Gothic" panose="020B0502020202020204" pitchFamily="34" charset="0"/>
                <a:cs typeface="Arial" panose="020B0604020202020204" pitchFamily="34" charset="0"/>
              </a:rPr>
              <a:t>litiange</a:t>
            </a:r>
            <a:r>
              <a:rPr lang="en-SG" altLang="en-US" sz="1600" b="1" dirty="0">
                <a:solidFill>
                  <a:srgbClr val="0000FF"/>
                </a:solidFill>
                <a:latin typeface="Century Gothic" panose="020B0502020202020204" pitchFamily="34" charset="0"/>
                <a:cs typeface="Arial" panose="020B0604020202020204" pitchFamily="34" charset="0"/>
              </a:rPr>
              <a:t>@mysteel.com</a:t>
            </a:r>
            <a:endParaRPr lang="en-SG" altLang="en-US" sz="1600" dirty="0">
              <a:solidFill>
                <a:srgbClr val="0000FF"/>
              </a:solidFill>
              <a:latin typeface="Century Gothic" panose="020B0502020202020204" pitchFamily="34" charset="0"/>
              <a:cs typeface="Arial" panose="020B0604020202020204" pitchFamily="34" charset="0"/>
            </a:endParaRPr>
          </a:p>
        </p:txBody>
      </p:sp>
      <p:sp>
        <p:nvSpPr>
          <p:cNvPr id="1048679" name="TextBox 6"/>
          <p:cNvSpPr txBox="1"/>
          <p:nvPr/>
        </p:nvSpPr>
        <p:spPr>
          <a:xfrm>
            <a:off x="3318872" y="1991188"/>
            <a:ext cx="5554255" cy="1015663"/>
          </a:xfrm>
          <a:prstGeom prst="rect">
            <a:avLst/>
          </a:prstGeom>
          <a:noFill/>
        </p:spPr>
        <p:txBody>
          <a:bodyPr wrap="square" rtlCol="0">
            <a:spAutoFit/>
          </a:bodyPr>
          <a:p>
            <a:pPr algn="ctr"/>
            <a:r>
              <a:rPr lang="en-SG" sz="6000" b="1" dirty="0">
                <a:solidFill>
                  <a:srgbClr val="000099"/>
                </a:solidFill>
                <a:latin typeface="Arial" panose="020B0604020202020204" pitchFamily="34" charset="0"/>
                <a:cs typeface="Arial" panose="020B0604020202020204" pitchFamily="34" charset="0"/>
              </a:rPr>
              <a:t>Thank you!</a:t>
            </a:r>
            <a:endParaRPr lang="en-SG" sz="60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4360" y="44624"/>
            <a:ext cx="5375920" cy="596900"/>
          </a:xfrm>
          <a:prstGeom prst="rect">
            <a:avLst/>
          </a:prstGeom>
        </p:spPr>
        <p:txBody>
          <a:bodyPr anchor="ctr" anchorCtr="0"/>
          <a:lstStyle/>
          <a:p>
            <a:r>
              <a:rPr lang="en-US" sz="2800" b="1" dirty="0">
                <a:solidFill>
                  <a:srgbClr val="000099"/>
                </a:solidFill>
                <a:latin typeface="Century Gothic" panose="020B0502020202020204" pitchFamily="34" charset="0"/>
                <a:cs typeface="Arial" panose="020B0604020202020204" pitchFamily="34" charset="0"/>
              </a:rPr>
              <a:t>Agenda</a:t>
            </a:r>
            <a:endParaRPr lang="en-SG" sz="2800" b="1" dirty="0">
              <a:solidFill>
                <a:srgbClr val="000099"/>
              </a:solidFill>
              <a:latin typeface="Arial" panose="020B0604020202020204" pitchFamily="34" charset="0"/>
              <a:cs typeface="Arial" panose="020B0604020202020204" pitchFamily="34" charset="0"/>
            </a:endParaRPr>
          </a:p>
        </p:txBody>
      </p:sp>
      <p:sp>
        <p:nvSpPr>
          <p:cNvPr id="9" name="Text Placeholder 1"/>
          <p:cNvSpPr txBox="1"/>
          <p:nvPr/>
        </p:nvSpPr>
        <p:spPr>
          <a:xfrm>
            <a:off x="1199515" y="2276475"/>
            <a:ext cx="9937115" cy="2857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latin typeface="Century Gothic" panose="020B0502020202020204" pitchFamily="34" charset="0"/>
                <a:ea typeface="Yu Gothic Medium" panose="020B0500000000000000" charset="-128"/>
                <a:cs typeface="Century Gothic" panose="020B0502020202020204" pitchFamily="34" charset="0"/>
              </a:rPr>
              <a:t> China’s Steel Market Status in October</a:t>
            </a:r>
            <a:endParaRPr lang="en-US" altLang="zh-CN" b="1" dirty="0">
              <a:latin typeface="Century Gothic" panose="020B0502020202020204" pitchFamily="34" charset="0"/>
              <a:ea typeface="Yu Gothic Medium" panose="020B0500000000000000" charset="-128"/>
              <a:cs typeface="Century Gothic" panose="020B0502020202020204" pitchFamily="34" charset="0"/>
            </a:endParaRPr>
          </a:p>
          <a:p>
            <a:pPr>
              <a:buFont typeface="Wingdings" panose="05000000000000000000" pitchFamily="2" charset="2"/>
              <a:buChar char="Ø"/>
            </a:pPr>
            <a:endParaRPr lang="en-US" altLang="zh-CN" b="1" dirty="0">
              <a:latin typeface="Century Gothic" panose="020B0502020202020204" pitchFamily="34" charset="0"/>
              <a:ea typeface="Yu Gothic Medium" panose="020B0500000000000000" charset="-128"/>
              <a:cs typeface="Century Gothic" panose="020B0502020202020204" pitchFamily="34" charset="0"/>
            </a:endParaRPr>
          </a:p>
          <a:p>
            <a:pPr>
              <a:buFont typeface="Wingdings" panose="05000000000000000000" pitchFamily="2" charset="2"/>
              <a:buChar char="Ø"/>
            </a:pPr>
            <a:r>
              <a:rPr lang="en-US" altLang="zh-CN" b="1" dirty="0">
                <a:solidFill>
                  <a:schemeClr val="tx1">
                    <a:lumMod val="50000"/>
                    <a:lumOff val="50000"/>
                  </a:schemeClr>
                </a:solidFill>
                <a:latin typeface="Century Gothic" panose="020B0502020202020204" pitchFamily="34" charset="0"/>
                <a:ea typeface="Yu Gothic Medium" panose="020B0500000000000000" charset="-128"/>
                <a:cs typeface="Century Gothic" panose="020B0502020202020204" pitchFamily="34" charset="0"/>
              </a:rPr>
              <a:t> Short term</a:t>
            </a:r>
            <a:r>
              <a:rPr lang="en-US" altLang="zh-CN" b="1" dirty="0">
                <a:solidFill>
                  <a:schemeClr val="tx1">
                    <a:lumMod val="50000"/>
                    <a:lumOff val="50000"/>
                  </a:schemeClr>
                </a:solidFill>
                <a:latin typeface="Century Gothic" panose="020B0502020202020204" pitchFamily="34" charset="0"/>
                <a:ea typeface="Yu Gothic Medium" panose="020B0500000000000000" charset="-128"/>
                <a:cs typeface="Century Gothic" panose="020B0502020202020204" pitchFamily="34" charset="0"/>
                <a:sym typeface="+mn-ea"/>
              </a:rPr>
              <a:t> Outlooks</a:t>
            </a:r>
            <a:endParaRPr lang="en-US" altLang="zh-CN" b="1" dirty="0">
              <a:solidFill>
                <a:schemeClr val="tx1">
                  <a:lumMod val="50000"/>
                  <a:lumOff val="50000"/>
                </a:schemeClr>
              </a:solidFill>
              <a:latin typeface="Yu Gothic Medium" panose="020B0500000000000000" charset="-128"/>
              <a:ea typeface="Yu Gothic Medium" panose="020B0500000000000000" charset="-128"/>
              <a:cs typeface="Arial" panose="020B0604020202020204" pitchFamily="34" charset="0"/>
            </a:endParaRPr>
          </a:p>
          <a:p>
            <a:pPr marL="0" indent="0">
              <a:buFont typeface="Wingdings" panose="05000000000000000000" pitchFamily="2" charset="2"/>
              <a:buNone/>
            </a:pPr>
            <a:endParaRPr lang="en-US" altLang="zh-CN" b="1" dirty="0">
              <a:solidFill>
                <a:schemeClr val="tx1">
                  <a:lumMod val="50000"/>
                  <a:lumOff val="50000"/>
                </a:schemeClr>
              </a:solidFill>
              <a:latin typeface="Yu Gothic Medium" panose="020B0500000000000000" charset="-128"/>
              <a:ea typeface="Yu Gothic Medium" panose="020B0500000000000000" charset="-128"/>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512425" cy="596900"/>
          </a:xfrm>
          <a:prstGeom prst="rect">
            <a:avLst/>
          </a:prstGeom>
        </p:spPr>
        <p:txBody>
          <a:bodyPr anchor="ctr" anchorCtr="0"/>
          <a:lstStyle/>
          <a:p>
            <a:r>
              <a:rPr lang="en-US" sz="2600" b="1" dirty="0">
                <a:latin typeface="Century Gothic" panose="020B0502020202020204" pitchFamily="34" charset="0"/>
                <a:cs typeface="Century Gothic" panose="020B0502020202020204" pitchFamily="34" charset="0"/>
                <a:sym typeface="+mn-ea"/>
              </a:rPr>
              <a:t>Steel industry is still on an upward trajectory</a:t>
            </a:r>
            <a:endParaRPr lang="en-US" sz="2600" b="1" dirty="0">
              <a:latin typeface="Century Gothic" panose="020B0502020202020204" pitchFamily="34" charset="0"/>
              <a:cs typeface="Century Gothic" panose="020B0502020202020204" pitchFamily="34" charset="0"/>
              <a:sym typeface="+mn-ea"/>
            </a:endParaRPr>
          </a:p>
        </p:txBody>
      </p:sp>
      <p:sp>
        <p:nvSpPr>
          <p:cNvPr id="6" name="文本框 5"/>
          <p:cNvSpPr txBox="1"/>
          <p:nvPr>
            <p:custDataLst>
              <p:tags r:id="rId2"/>
            </p:custDataLst>
          </p:nvPr>
        </p:nvSpPr>
        <p:spPr>
          <a:xfrm>
            <a:off x="7336155" y="1480820"/>
            <a:ext cx="4400550" cy="4407535"/>
          </a:xfrm>
          <a:prstGeom prst="rect">
            <a:avLst/>
          </a:prstGeom>
          <a:noFill/>
        </p:spPr>
        <p:txBody>
          <a:bodyPr wrap="square" rtlCol="0">
            <a:noAutofit/>
          </a:bodyPr>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China has decided to issue 1 trillion yuan ($136.79 billion) of </a:t>
            </a:r>
            <a:r>
              <a:rPr lang="en-US" altLang="zh-CN" sz="1400" b="1" dirty="0">
                <a:latin typeface="Yu Gothic UI Semilight" panose="020B0400000000000000" charset="-128"/>
                <a:ea typeface="Yu Gothic UI Semilight" panose="020B0400000000000000" charset="-128"/>
                <a:cs typeface="Arial" panose="020B0604020202020204" pitchFamily="34" charset="0"/>
              </a:rPr>
              <a:t>special treasury bonds</a:t>
            </a:r>
            <a:r>
              <a:rPr lang="en-US" altLang="zh-CN" sz="1400" dirty="0">
                <a:latin typeface="Yu Gothic UI Semilight" panose="020B0400000000000000" charset="-128"/>
                <a:ea typeface="Yu Gothic UI Semilight" panose="020B0400000000000000" charset="-128"/>
                <a:cs typeface="Arial" panose="020B0604020202020204" pitchFamily="34" charset="0"/>
              </a:rPr>
              <a:t> during the fourth quarter, expanding budgeted fiscal deficit rates to around 3.8 percent for the year, up from 3 percent.</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The funds raised through government bonds will all be allocated to local regions, via the mechanism of transfer payment, according to the plan approved by the country's top legislature on Tuesday.</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Around </a:t>
            </a:r>
            <a:r>
              <a:rPr lang="en-US" altLang="zh-CN" sz="1400" b="1" dirty="0">
                <a:latin typeface="Yu Gothic UI Semilight" panose="020B0400000000000000" charset="-128"/>
                <a:ea typeface="Yu Gothic UI Semilight" panose="020B0400000000000000" charset="-128"/>
                <a:cs typeface="Arial" panose="020B0604020202020204" pitchFamily="34" charset="0"/>
              </a:rPr>
              <a:t>500 billion yuan</a:t>
            </a:r>
            <a:r>
              <a:rPr lang="en-US" altLang="zh-CN" sz="1400" dirty="0">
                <a:latin typeface="Yu Gothic UI Semilight" panose="020B0400000000000000" charset="-128"/>
                <a:ea typeface="Yu Gothic UI Semilight" panose="020B0400000000000000" charset="-128"/>
                <a:cs typeface="Arial" panose="020B0604020202020204" pitchFamily="34" charset="0"/>
              </a:rPr>
              <a:t> is planned to be utilized </a:t>
            </a:r>
            <a:r>
              <a:rPr lang="en-US" altLang="zh-CN" sz="1400" b="1" dirty="0">
                <a:latin typeface="Yu Gothic UI Semilight" panose="020B0400000000000000" charset="-128"/>
                <a:ea typeface="Yu Gothic UI Semilight" panose="020B0400000000000000" charset="-128"/>
                <a:cs typeface="Arial" panose="020B0604020202020204" pitchFamily="34" charset="0"/>
              </a:rPr>
              <a:t>within the year</a:t>
            </a:r>
            <a:r>
              <a:rPr lang="en-US" altLang="zh-CN" sz="1400" dirty="0">
                <a:latin typeface="Yu Gothic UI Semilight" panose="020B0400000000000000" charset="-128"/>
                <a:ea typeface="Yu Gothic UI Semilight" panose="020B0400000000000000" charset="-128"/>
                <a:cs typeface="Arial" panose="020B0604020202020204" pitchFamily="34" charset="0"/>
              </a:rPr>
              <a:t>, while the remaining half trillion yuan will be used next year.</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p:txBody>
      </p:sp>
      <p:graphicFrame>
        <p:nvGraphicFramePr>
          <p:cNvPr id="2" name="638354707359520000"/>
          <p:cNvGraphicFramePr/>
          <p:nvPr>
            <p:custDataLst>
              <p:tags r:id="rId3"/>
            </p:custDataLst>
          </p:nvPr>
        </p:nvGraphicFramePr>
        <p:xfrm>
          <a:off x="695325" y="1480820"/>
          <a:ext cx="6336030" cy="436308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9721215" cy="596900"/>
          </a:xfrm>
          <a:prstGeom prst="rect">
            <a:avLst/>
          </a:prstGeom>
        </p:spPr>
        <p:txBody>
          <a:bodyPr anchor="ctr" anchorCtr="0"/>
          <a:lstStyle/>
          <a:p>
            <a:r>
              <a:rPr lang="en-US" sz="2600" b="1" dirty="0">
                <a:latin typeface="Century Gothic" panose="020B0502020202020204" pitchFamily="34" charset="0"/>
                <a:cs typeface="Century Gothic" panose="020B0502020202020204" pitchFamily="34" charset="0"/>
                <a:sym typeface="+mn-ea"/>
              </a:rPr>
              <a:t>The reduction in hot metal production is slow and limited</a:t>
            </a:r>
            <a:endParaRPr lang="en-US" sz="2600" b="1" dirty="0">
              <a:latin typeface="Century Gothic" panose="020B0502020202020204" pitchFamily="34" charset="0"/>
              <a:cs typeface="Century Gothic" panose="020B0502020202020204" pitchFamily="34" charset="0"/>
              <a:sym typeface="+mn-ea"/>
            </a:endParaRPr>
          </a:p>
        </p:txBody>
      </p:sp>
      <p:graphicFrame>
        <p:nvGraphicFramePr>
          <p:cNvPr id="2" name="638357148680080000"/>
          <p:cNvGraphicFramePr/>
          <p:nvPr>
            <p:custDataLst>
              <p:tags r:id="rId3"/>
            </p:custDataLst>
          </p:nvPr>
        </p:nvGraphicFramePr>
        <p:xfrm>
          <a:off x="839470" y="1209040"/>
          <a:ext cx="5244465" cy="339344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638357174154180000"/>
          <p:cNvGraphicFramePr/>
          <p:nvPr>
            <p:custDataLst>
              <p:tags r:id="rId4"/>
            </p:custDataLst>
          </p:nvPr>
        </p:nvGraphicFramePr>
        <p:xfrm>
          <a:off x="6246495" y="1272540"/>
          <a:ext cx="5490845" cy="3190240"/>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custDataLst>
              <p:tags r:id="rId5"/>
            </p:custDataLst>
          </p:nvPr>
        </p:nvSpPr>
        <p:spPr>
          <a:xfrm>
            <a:off x="840105" y="4580890"/>
            <a:ext cx="10955655" cy="1783715"/>
          </a:xfrm>
          <a:prstGeom prst="rect">
            <a:avLst/>
          </a:prstGeom>
          <a:noFill/>
        </p:spPr>
        <p:txBody>
          <a:bodyPr wrap="square" rtlCol="0">
            <a:spAutoFit/>
          </a:bodyPr>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Steel mills continue to face widespread losses, with the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latest profit margin</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for 247 steel </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sym typeface="+mn-ea"/>
              </a:rPr>
              <a:t>mills</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at only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29%</a:t>
            </a: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Throughout the year, the profit margin for them has remained below 65%.</a:t>
            </a:r>
            <a:endPar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Given such prolonged and widespread losses, it would be logical to assume that steel mills should have opted to reduce production earlier. However, the current pace of production cuts has not met market expectations. </a:t>
            </a:r>
            <a:r>
              <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Hot metal output remains high and is significantly higher than in the same period in previous years.</a:t>
            </a:r>
            <a:endParaRPr lang="en-US" altLang="zh-CN" sz="14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393045" cy="587375"/>
          </a:xfrm>
          <a:prstGeom prst="rect">
            <a:avLst/>
          </a:prstGeom>
        </p:spPr>
        <p:txBody>
          <a:bodyPr anchor="ctr" anchorCtr="0"/>
          <a:lstStyle/>
          <a:p>
            <a:r>
              <a:rPr lang="en-US" sz="2000" b="1" dirty="0">
                <a:latin typeface="Century Gothic" panose="020B0502020202020204" pitchFamily="34" charset="0"/>
                <a:cs typeface="Century Gothic" panose="020B0502020202020204" pitchFamily="34" charset="0"/>
                <a:sym typeface="+mn-ea"/>
              </a:rPr>
              <a:t>Rebar production is rising after a decline, with a month-over-month drop in prices</a:t>
            </a:r>
            <a:endParaRPr lang="en-US" sz="2000" b="1" dirty="0">
              <a:latin typeface="Century Gothic" panose="020B0502020202020204" pitchFamily="34" charset="0"/>
              <a:cs typeface="Century Gothic" panose="020B0502020202020204" pitchFamily="34" charset="0"/>
              <a:sym typeface="+mn-ea"/>
            </a:endParaRPr>
          </a:p>
        </p:txBody>
      </p:sp>
      <p:graphicFrame>
        <p:nvGraphicFramePr>
          <p:cNvPr id="2" name="638357179511150000"/>
          <p:cNvGraphicFramePr/>
          <p:nvPr>
            <p:custDataLst>
              <p:tags r:id="rId3"/>
            </p:custDataLst>
          </p:nvPr>
        </p:nvGraphicFramePr>
        <p:xfrm>
          <a:off x="623570" y="1124585"/>
          <a:ext cx="5232400" cy="357759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638357248576830000"/>
          <p:cNvGraphicFramePr/>
          <p:nvPr>
            <p:custDataLst>
              <p:tags r:id="rId4"/>
            </p:custDataLst>
          </p:nvPr>
        </p:nvGraphicFramePr>
        <p:xfrm>
          <a:off x="6419215" y="1196340"/>
          <a:ext cx="5253355" cy="3505835"/>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custDataLst>
              <p:tags r:id="rId5"/>
            </p:custDataLst>
          </p:nvPr>
        </p:nvSpPr>
        <p:spPr>
          <a:xfrm>
            <a:off x="839470" y="4869180"/>
            <a:ext cx="10955655" cy="1137285"/>
          </a:xfrm>
          <a:prstGeom prst="rect">
            <a:avLst/>
          </a:prstGeom>
          <a:noFill/>
        </p:spPr>
        <p:txBody>
          <a:bodyPr wrap="square" rtlCol="0">
            <a:spAutoFit/>
          </a:bodyPr>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Due to the resumption of production at steel mills after maintenance, rebar production in October stopped decreasing.</a:t>
            </a:r>
            <a:endPar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Arial" panose="020B0604020202020204" pitchFamily="34" charset="0"/>
              <a:buChar char="•"/>
            </a:pPr>
            <a:r>
              <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Under weak demand, a fundamental contradiction in the rebar market has accumulated—— in October, the average price of rebar in Shanghai decreased by 62 RMB/ton to 3744 RMB/ton.</a:t>
            </a:r>
            <a:endParaRPr lang="en-US" altLang="zh-CN" sz="14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393045" cy="587375"/>
          </a:xfrm>
          <a:prstGeom prst="rect">
            <a:avLst/>
          </a:prstGeom>
        </p:spPr>
        <p:txBody>
          <a:bodyPr anchor="ctr" anchorCtr="0"/>
          <a:lstStyle/>
          <a:p>
            <a:r>
              <a:rPr lang="en-US" sz="2000" b="1" dirty="0">
                <a:latin typeface="Century Gothic" panose="020B0502020202020204" pitchFamily="34" charset="0"/>
                <a:cs typeface="Century Gothic" panose="020B0502020202020204" pitchFamily="34" charset="0"/>
                <a:sym typeface="+mn-ea"/>
              </a:rPr>
              <a:t>HRC production decreased from its high levels, but the drop was limited</a:t>
            </a:r>
            <a:endParaRPr lang="en-US" sz="2000" b="1" dirty="0">
              <a:latin typeface="Century Gothic" panose="020B0502020202020204" pitchFamily="34" charset="0"/>
              <a:cs typeface="Century Gothic" panose="020B0502020202020204" pitchFamily="34" charset="0"/>
              <a:sym typeface="+mn-ea"/>
            </a:endParaRPr>
          </a:p>
        </p:txBody>
      </p:sp>
      <p:sp>
        <p:nvSpPr>
          <p:cNvPr id="7" name="文本框 6"/>
          <p:cNvSpPr txBox="1"/>
          <p:nvPr>
            <p:custDataLst>
              <p:tags r:id="rId3"/>
            </p:custDataLst>
          </p:nvPr>
        </p:nvSpPr>
        <p:spPr>
          <a:xfrm>
            <a:off x="689610" y="4869180"/>
            <a:ext cx="11105515" cy="1368425"/>
          </a:xfrm>
          <a:prstGeom prst="rect">
            <a:avLst/>
          </a:prstGeom>
          <a:noFill/>
        </p:spPr>
        <p:txBody>
          <a:bodyPr wrap="square" rtlCol="0">
            <a:spAutoFit/>
          </a:bodyPr>
          <a:p>
            <a:pPr marL="342900" lvl="1" indent="-342900">
              <a:lnSpc>
                <a:spcPct val="150000"/>
              </a:lnSpc>
              <a:spcAft>
                <a:spcPts val="600"/>
              </a:spcAft>
              <a:buFont typeface="Arial" panose="020B0604020202020204" pitchFamily="34" charset="0"/>
              <a:buChar char="•"/>
            </a:pPr>
            <a:r>
              <a:rPr lang="en-US" altLang="zh-CN" sz="13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The HRC production decreased from its high levels, but the drop was limited, resulting in the average weekly production of HRC in October remaining on par with September at 3.15 million tons. The small scale of this reduction meant that inventory pressure was not effectively alleviated.</a:t>
            </a:r>
            <a:endParaRPr lang="en-US" altLang="zh-CN" sz="13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Arial" panose="020B0604020202020204" pitchFamily="34" charset="0"/>
              <a:buChar char="•"/>
            </a:pPr>
            <a:r>
              <a:rPr lang="en-US" altLang="zh-CN" sz="13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At the end of October, macroeconomic stimulus policies led to a slight rebound in prices, but the average price in October still fell by 118 yuan/ton to 3756 yuan/ton compared to September, a decrease of 54 yuan/ton from the end of September.</a:t>
            </a:r>
            <a:endParaRPr lang="en-US" altLang="zh-CN" sz="13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graphicFrame>
        <p:nvGraphicFramePr>
          <p:cNvPr id="6" name="638357220231380000"/>
          <p:cNvGraphicFramePr/>
          <p:nvPr>
            <p:custDataLst>
              <p:tags r:id="rId4"/>
            </p:custDataLst>
          </p:nvPr>
        </p:nvGraphicFramePr>
        <p:xfrm>
          <a:off x="623570" y="1078865"/>
          <a:ext cx="5112385" cy="36449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638357258541250000"/>
          <p:cNvGraphicFramePr/>
          <p:nvPr>
            <p:custDataLst>
              <p:tags r:id="rId5"/>
            </p:custDataLst>
          </p:nvPr>
        </p:nvGraphicFramePr>
        <p:xfrm>
          <a:off x="5951855" y="1056640"/>
          <a:ext cx="5674360" cy="366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4360" y="44624"/>
            <a:ext cx="5375920" cy="596900"/>
          </a:xfrm>
          <a:prstGeom prst="rect">
            <a:avLst/>
          </a:prstGeom>
        </p:spPr>
        <p:txBody>
          <a:bodyPr anchor="ctr" anchorCtr="0"/>
          <a:lstStyle/>
          <a:p>
            <a:r>
              <a:rPr lang="en-US" sz="2800" b="1" dirty="0">
                <a:solidFill>
                  <a:srgbClr val="000099"/>
                </a:solidFill>
                <a:latin typeface="Century Gothic" panose="020B0502020202020204" pitchFamily="34" charset="0"/>
                <a:cs typeface="Arial" panose="020B0604020202020204" pitchFamily="34" charset="0"/>
              </a:rPr>
              <a:t>Agenda</a:t>
            </a:r>
            <a:endParaRPr lang="en-SG" sz="2800" b="1" dirty="0">
              <a:solidFill>
                <a:srgbClr val="000099"/>
              </a:solidFill>
              <a:latin typeface="Arial" panose="020B0604020202020204" pitchFamily="34" charset="0"/>
              <a:cs typeface="Arial" panose="020B0604020202020204" pitchFamily="34" charset="0"/>
            </a:endParaRPr>
          </a:p>
        </p:txBody>
      </p:sp>
      <p:sp>
        <p:nvSpPr>
          <p:cNvPr id="9" name="Text Placeholder 1"/>
          <p:cNvSpPr txBox="1"/>
          <p:nvPr/>
        </p:nvSpPr>
        <p:spPr>
          <a:xfrm>
            <a:off x="1199515" y="2276475"/>
            <a:ext cx="9937115" cy="2857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latin typeface="Century Gothic" panose="020B0502020202020204" pitchFamily="34" charset="0"/>
                <a:ea typeface="Yu Gothic Medium" panose="020B0500000000000000" charset="-128"/>
                <a:cs typeface="Century Gothic" panose="020B0502020202020204" pitchFamily="34" charset="0"/>
              </a:rPr>
              <a:t> </a:t>
            </a:r>
            <a:r>
              <a:rPr lang="en-US" b="1" dirty="0">
                <a:solidFill>
                  <a:schemeClr val="bg1">
                    <a:lumMod val="50000"/>
                  </a:schemeClr>
                </a:solidFill>
                <a:latin typeface="Century Gothic" panose="020B0502020202020204" pitchFamily="34" charset="0"/>
                <a:ea typeface="Yu Gothic Medium" panose="020B0500000000000000" charset="-128"/>
                <a:cs typeface="Century Gothic" panose="020B0502020202020204" pitchFamily="34" charset="0"/>
              </a:rPr>
              <a:t>China’s Steel Market Status in October</a:t>
            </a:r>
            <a:endParaRPr lang="en-US" altLang="zh-CN" b="1" dirty="0">
              <a:solidFill>
                <a:schemeClr val="bg1">
                  <a:lumMod val="50000"/>
                </a:schemeClr>
              </a:solidFill>
              <a:latin typeface="Century Gothic" panose="020B0502020202020204" pitchFamily="34" charset="0"/>
              <a:ea typeface="Yu Gothic Medium" panose="020B0500000000000000" charset="-128"/>
              <a:cs typeface="Century Gothic" panose="020B0502020202020204" pitchFamily="34" charset="0"/>
            </a:endParaRPr>
          </a:p>
          <a:p>
            <a:pPr>
              <a:buFont typeface="Wingdings" panose="05000000000000000000" pitchFamily="2" charset="2"/>
              <a:buChar char="Ø"/>
            </a:pPr>
            <a:endParaRPr lang="en-US" altLang="zh-CN" b="1" dirty="0">
              <a:latin typeface="Century Gothic" panose="020B0502020202020204" pitchFamily="34" charset="0"/>
              <a:ea typeface="Yu Gothic Medium" panose="020B0500000000000000" charset="-128"/>
              <a:cs typeface="Century Gothic" panose="020B0502020202020204" pitchFamily="34" charset="0"/>
            </a:endParaRPr>
          </a:p>
          <a:p>
            <a:pPr>
              <a:buFont typeface="Wingdings" panose="05000000000000000000" pitchFamily="2" charset="2"/>
              <a:buChar char="Ø"/>
            </a:pPr>
            <a:r>
              <a:rPr lang="en-US" altLang="zh-CN" b="1" dirty="0">
                <a:solidFill>
                  <a:schemeClr val="tx1">
                    <a:lumMod val="50000"/>
                    <a:lumOff val="50000"/>
                  </a:schemeClr>
                </a:solidFill>
                <a:latin typeface="Century Gothic" panose="020B0502020202020204" pitchFamily="34" charset="0"/>
                <a:ea typeface="Yu Gothic Medium" panose="020B0500000000000000" charset="-128"/>
                <a:cs typeface="Century Gothic" panose="020B0502020202020204" pitchFamily="34" charset="0"/>
              </a:rPr>
              <a:t> </a:t>
            </a:r>
            <a:r>
              <a:rPr lang="en-US" altLang="zh-CN" b="1" dirty="0">
                <a:solidFill>
                  <a:schemeClr val="tx1"/>
                </a:solidFill>
                <a:latin typeface="Century Gothic" panose="020B0502020202020204" pitchFamily="34" charset="0"/>
                <a:ea typeface="Yu Gothic Medium" panose="020B0500000000000000" charset="-128"/>
                <a:cs typeface="Century Gothic" panose="020B0502020202020204" pitchFamily="34" charset="0"/>
              </a:rPr>
              <a:t>Short term</a:t>
            </a:r>
            <a:r>
              <a:rPr lang="en-US" altLang="zh-CN" b="1" dirty="0">
                <a:solidFill>
                  <a:schemeClr val="tx1"/>
                </a:solidFill>
                <a:latin typeface="Century Gothic" panose="020B0502020202020204" pitchFamily="34" charset="0"/>
                <a:ea typeface="Yu Gothic Medium" panose="020B0500000000000000" charset="-128"/>
                <a:cs typeface="Century Gothic" panose="020B0502020202020204" pitchFamily="34" charset="0"/>
                <a:sym typeface="+mn-ea"/>
              </a:rPr>
              <a:t> Outlooks</a:t>
            </a:r>
            <a:endParaRPr lang="en-US" altLang="zh-CN" b="1" dirty="0">
              <a:solidFill>
                <a:schemeClr val="tx1">
                  <a:lumMod val="50000"/>
                  <a:lumOff val="50000"/>
                </a:schemeClr>
              </a:solidFill>
              <a:latin typeface="Yu Gothic Medium" panose="020B0500000000000000" charset="-128"/>
              <a:ea typeface="Yu Gothic Medium" panose="020B0500000000000000" charset="-128"/>
              <a:cs typeface="Arial" panose="020B0604020202020204" pitchFamily="34" charset="0"/>
            </a:endParaRPr>
          </a:p>
          <a:p>
            <a:pPr marL="0" indent="0">
              <a:buFont typeface="Wingdings" panose="05000000000000000000" pitchFamily="2" charset="2"/>
              <a:buNone/>
            </a:pPr>
            <a:endParaRPr lang="en-US" altLang="zh-CN" b="1" dirty="0">
              <a:solidFill>
                <a:schemeClr val="tx1">
                  <a:lumMod val="50000"/>
                  <a:lumOff val="50000"/>
                </a:schemeClr>
              </a:solidFill>
              <a:latin typeface="Yu Gothic Medium" panose="020B0500000000000000" charset="-128"/>
              <a:ea typeface="Yu Gothic Medium" panose="020B0500000000000000"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503535" cy="596900"/>
          </a:xfrm>
          <a:prstGeom prst="rect">
            <a:avLst/>
          </a:prstGeom>
        </p:spPr>
        <p:txBody>
          <a:bodyPr anchor="ctr" anchorCtr="0"/>
          <a:lstStyle/>
          <a:p>
            <a:r>
              <a:rPr lang="en-US" sz="2200" b="1" dirty="0">
                <a:latin typeface="Century Gothic" panose="020B0502020202020204" pitchFamily="34" charset="0"/>
                <a:cs typeface="Century Gothic" panose="020B0502020202020204" pitchFamily="34" charset="0"/>
                <a:sym typeface="+mn-ea"/>
              </a:rPr>
              <a:t>Impact of production restrictions during heating season may be weaker </a:t>
            </a:r>
            <a:endParaRPr lang="en-US" sz="2200" b="1" dirty="0">
              <a:latin typeface="Century Gothic" panose="020B0502020202020204" pitchFamily="34" charset="0"/>
              <a:cs typeface="Century Gothic" panose="020B0502020202020204" pitchFamily="34" charset="0"/>
              <a:sym typeface="+mn-ea"/>
            </a:endParaRPr>
          </a:p>
        </p:txBody>
      </p:sp>
      <p:sp>
        <p:nvSpPr>
          <p:cNvPr id="6" name="文本框 5"/>
          <p:cNvSpPr txBox="1"/>
          <p:nvPr>
            <p:custDataLst>
              <p:tags r:id="rId2"/>
            </p:custDataLst>
          </p:nvPr>
        </p:nvSpPr>
        <p:spPr>
          <a:xfrm>
            <a:off x="7968615" y="1412875"/>
            <a:ext cx="3778250" cy="4523105"/>
          </a:xfrm>
          <a:prstGeom prst="rect">
            <a:avLst/>
          </a:prstGeom>
          <a:noFill/>
        </p:spPr>
        <p:txBody>
          <a:bodyPr wrap="square" rtlCol="0">
            <a:spAutoFit/>
          </a:bodyPr>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As we think about the upcoming heating season, the impact of production limits on the steel industry might be weaker than in previous years. It's because steel mills have been increasingly adopting </a:t>
            </a:r>
            <a:r>
              <a:rPr lang="en-US" altLang="zh-CN" sz="1400" b="1" dirty="0">
                <a:latin typeface="Yu Gothic UI Semilight" panose="020B0400000000000000" charset="-128"/>
                <a:ea typeface="Yu Gothic UI Semilight" panose="020B0400000000000000" charset="-128"/>
                <a:cs typeface="Arial" panose="020B0604020202020204" pitchFamily="34" charset="0"/>
              </a:rPr>
              <a:t>ultra-low emission standards</a:t>
            </a:r>
            <a:r>
              <a:rPr lang="en-US" altLang="zh-CN" sz="1400" dirty="0">
                <a:latin typeface="Yu Gothic UI Semilight" panose="020B0400000000000000" charset="-128"/>
                <a:ea typeface="Yu Gothic UI Semilight" panose="020B0400000000000000" charset="-128"/>
                <a:cs typeface="Arial" panose="020B0604020202020204" pitchFamily="34" charset="0"/>
              </a:rPr>
              <a:t> in recent years.</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400" dirty="0">
                <a:latin typeface="Yu Gothic UI Semilight" panose="020B0400000000000000" charset="-128"/>
                <a:ea typeface="Yu Gothic UI Semilight" panose="020B0400000000000000" charset="-128"/>
                <a:cs typeface="Arial" panose="020B0604020202020204" pitchFamily="34" charset="0"/>
              </a:rPr>
              <a:t>Also, considering how the government has set the tone for autumn and winter production limits this year, we might see a lesser impact on production compared to the past.</a:t>
            </a: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400" dirty="0">
              <a:latin typeface="Yu Gothic UI Semilight" panose="020B0400000000000000" charset="-128"/>
              <a:ea typeface="Yu Gothic UI Semilight" panose="020B0400000000000000" charset="-128"/>
              <a:cs typeface="Arial" panose="020B0604020202020204" pitchFamily="34" charset="0"/>
            </a:endParaRPr>
          </a:p>
        </p:txBody>
      </p:sp>
      <p:graphicFrame>
        <p:nvGraphicFramePr>
          <p:cNvPr id="2" name="638357189771140000"/>
          <p:cNvGraphicFramePr/>
          <p:nvPr>
            <p:custDataLst>
              <p:tags r:id="rId3"/>
            </p:custDataLst>
          </p:nvPr>
        </p:nvGraphicFramePr>
        <p:xfrm>
          <a:off x="475615" y="1623695"/>
          <a:ext cx="7458710" cy="37890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3065" y="64135"/>
            <a:ext cx="10053320" cy="596900"/>
          </a:xfrm>
          <a:prstGeom prst="rect">
            <a:avLst/>
          </a:prstGeom>
        </p:spPr>
        <p:txBody>
          <a:bodyPr anchor="ctr" anchorCtr="0"/>
          <a:lstStyle/>
          <a:p>
            <a:r>
              <a:rPr lang="en-US" sz="2300" b="1" dirty="0">
                <a:latin typeface="Century Gothic" panose="020B0502020202020204" pitchFamily="34" charset="0"/>
                <a:cs typeface="Century Gothic" panose="020B0502020202020204" pitchFamily="34" charset="0"/>
                <a:sym typeface="+mn-ea"/>
              </a:rPr>
              <a:t>New government program helps resolve provinces' hidden debts</a:t>
            </a:r>
            <a:endParaRPr lang="en-US" sz="2300" b="1" dirty="0">
              <a:latin typeface="Century Gothic" panose="020B0502020202020204" pitchFamily="34" charset="0"/>
              <a:cs typeface="Century Gothic" panose="020B0502020202020204" pitchFamily="34" charset="0"/>
              <a:sym typeface="+mn-ea"/>
            </a:endParaRPr>
          </a:p>
        </p:txBody>
      </p:sp>
      <p:sp>
        <p:nvSpPr>
          <p:cNvPr id="9" name="文本框 8"/>
          <p:cNvSpPr txBox="1"/>
          <p:nvPr>
            <p:custDataLst>
              <p:tags r:id="rId1"/>
            </p:custDataLst>
          </p:nvPr>
        </p:nvSpPr>
        <p:spPr>
          <a:xfrm>
            <a:off x="839470" y="1052830"/>
            <a:ext cx="10799445" cy="5277485"/>
          </a:xfrm>
          <a:prstGeom prst="rect">
            <a:avLst/>
          </a:prstGeom>
          <a:noFill/>
        </p:spPr>
        <p:txBody>
          <a:bodyPr wrap="square" rtlCol="0">
            <a:spAutoFit/>
          </a:bodyPr>
          <a:p>
            <a:pPr marL="342900" lvl="1" indent="-342900">
              <a:lnSpc>
                <a:spcPct val="150000"/>
              </a:lnSpc>
              <a:spcAft>
                <a:spcPts val="600"/>
              </a:spcAft>
              <a:buFont typeface="Wingdings" panose="05000000000000000000" pitchFamily="2" charset="2"/>
              <a:buChar char="Ø"/>
            </a:pP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China has started a </a:t>
            </a:r>
            <a:r>
              <a:rPr lang="en-US" altLang="zh-CN" sz="16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special refinancing bond program</a:t>
            </a: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to service the outstanding hidden debts of the governments of a number of provincial regions, which analysts said marked a key step forward after the central government proposed a package of debt relief measures.</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Starting from September, more than 20 provinces participating in the program have issued or announced issuance plans with the aggregate amount about 1 trillion yuan ($136.6 billion), according to a report released last month by Fitch Ratings, a global credit ratings firm.</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r>
              <a:rPr lang="en-US" altLang="zh-CN" sz="1600" b="1"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The amount is equivalent to around 30 percent of the total bond value of local government financing vehicles</a:t>
            </a:r>
            <a:r>
              <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rPr>
              <a:t> — funding mechanisms that lower-level governments use to borrow money for projects — that is expected to mature in the next 12 months, according to the report. For example, South China's Guangxi Zhuang autonomous region issued a total of 12.5 billion yuan worth of bonds on Oct 30, according to a statement issued by local financial authorities.</a:t>
            </a: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a:p>
            <a:pPr marL="342900" lvl="1" indent="-342900">
              <a:lnSpc>
                <a:spcPct val="150000"/>
              </a:lnSpc>
              <a:spcAft>
                <a:spcPts val="600"/>
              </a:spcAft>
              <a:buFont typeface="Wingdings" panose="05000000000000000000" pitchFamily="2" charset="2"/>
              <a:buChar char="Ø"/>
            </a:pPr>
            <a:endParaRPr lang="en-US" altLang="zh-CN" sz="1600" dirty="0">
              <a:solidFill>
                <a:schemeClr val="tx1">
                  <a:lumMod val="75000"/>
                  <a:lumOff val="25000"/>
                </a:schemeClr>
              </a:solidFill>
              <a:latin typeface="Yu Gothic UI Semilight" panose="020B0400000000000000" charset="-128"/>
              <a:ea typeface="Yu Gothic UI Semilight" panose="020B0400000000000000" charset="-128"/>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ABLE_BEAUTIFY" val="smartTable{0032f5b3-a80c-45fe-9f44-c306924c36d7}"/>
  <p:tag name="TABLE_ENDDRAG_ORIGIN_RECT" val="865*218"/>
  <p:tag name="TABLE_ENDDRAG_RECT" val="43*60*865*218"/>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PP_MARK_KEY" val="f285778b-8460-4909-b7a9-151c43217028"/>
  <p:tag name="COMMONDATA" val="eyJoZGlkIjoiNDQyN2YxZTA2ZDQ0YzFhZDE5Mzg4NGYyMzIyZmRlZGQifQ=="/>
  <p:tag name="commondata" val="eyJoZGlkIjoiOTUyZTNkYjUzNGEyN2UzYzk2OTlmZTZiNmEwMTNjZTk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6000">
              <a:schemeClr val="accent1">
                <a:lumMod val="40000"/>
                <a:lumOff val="60000"/>
              </a:schemeClr>
            </a:gs>
            <a:gs pos="100000">
              <a:schemeClr val="accent1"/>
            </a:gs>
          </a:gsLst>
          <a:lin ang="5400000" scaled="1"/>
        </a:gradFill>
        <a:ln w="38100">
          <a:solidFill>
            <a:srgbClr val="003399"/>
          </a:solidFill>
        </a:ln>
        <a:effectLst>
          <a:outerShdw blurRad="50800" dist="38100" dir="2700000" algn="tl" rotWithShape="0">
            <a:prstClr val="black">
              <a:alpha val="40000"/>
            </a:prstClr>
          </a:outerShdw>
        </a:effectLst>
      </a:spPr>
      <a:bodyPr wrap="square" lIns="108000" tIns="108000" rIns="36000" bIns="36000" rtlCol="0">
        <a:spAutoFit/>
      </a:bodyPr>
      <a:lstStyle>
        <a:defPPr algn="l">
          <a:defRPr sz="1600" dirty="0">
            <a:solidFill>
              <a:srgbClr val="FFFF00"/>
            </a:solidFill>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6000">
              <a:schemeClr val="accent1">
                <a:lumMod val="40000"/>
                <a:lumOff val="60000"/>
              </a:schemeClr>
            </a:gs>
            <a:gs pos="100000">
              <a:schemeClr val="accent1"/>
            </a:gs>
          </a:gsLst>
          <a:lin ang="5400000" scaled="1"/>
        </a:gradFill>
        <a:ln w="38100">
          <a:solidFill>
            <a:srgbClr val="003399"/>
          </a:solidFill>
        </a:ln>
        <a:effectLst>
          <a:outerShdw blurRad="50800" dist="38100" dir="2700000" algn="tl" rotWithShape="0">
            <a:prstClr val="black">
              <a:alpha val="40000"/>
            </a:prstClr>
          </a:outerShdw>
        </a:effectLst>
      </a:spPr>
      <a:bodyPr wrap="square" lIns="108000" tIns="108000" rIns="36000" bIns="36000" rtlCol="0">
        <a:spAutoFit/>
      </a:bodyPr>
      <a:lstStyle>
        <a:defPPr algn="l">
          <a:defRPr sz="1600" dirty="0">
            <a:solidFill>
              <a:srgbClr val="FFFF00"/>
            </a:solidFill>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6000">
              <a:schemeClr val="accent1">
                <a:lumMod val="40000"/>
                <a:lumOff val="60000"/>
              </a:schemeClr>
            </a:gs>
            <a:gs pos="100000">
              <a:schemeClr val="accent1"/>
            </a:gs>
          </a:gsLst>
          <a:lin ang="5400000" scaled="1"/>
        </a:gradFill>
        <a:ln w="38100">
          <a:solidFill>
            <a:srgbClr val="003399"/>
          </a:solidFill>
        </a:ln>
        <a:effectLst>
          <a:outerShdw blurRad="50800" dist="38100" dir="2700000" algn="tl" rotWithShape="0">
            <a:prstClr val="black">
              <a:alpha val="40000"/>
            </a:prstClr>
          </a:outerShdw>
        </a:effectLst>
      </a:spPr>
      <a:bodyPr wrap="square" lIns="108000" tIns="108000" rIns="36000" bIns="36000" rtlCol="0">
        <a:spAutoFit/>
      </a:bodyPr>
      <a:lstStyle>
        <a:defPPr algn="l">
          <a:defRPr sz="1600" dirty="0">
            <a:solidFill>
              <a:srgbClr val="FFFF00"/>
            </a:solidFill>
            <a:latin typeface="Arial" panose="020B0604020202020204" pitchFamily="34"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7493</Words>
  <Application>WPS 演示</Application>
  <PresentationFormat>宽屏</PresentationFormat>
  <Paragraphs>134</Paragraphs>
  <Slides>16</Slides>
  <Notes>16</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16</vt:i4>
      </vt:variant>
    </vt:vector>
  </HeadingPairs>
  <TitlesOfParts>
    <vt:vector size="35" baseType="lpstr">
      <vt:lpstr>Arial</vt:lpstr>
      <vt:lpstr>宋体</vt:lpstr>
      <vt:lpstr>Wingdings</vt:lpstr>
      <vt:lpstr>微软雅黑</vt:lpstr>
      <vt:lpstr>Century Gothic</vt:lpstr>
      <vt:lpstr>Yu Gothic Medium</vt:lpstr>
      <vt:lpstr>Yu Gothic UI Semilight</vt:lpstr>
      <vt:lpstr>楷体</vt:lpstr>
      <vt:lpstr>Wingdings</vt:lpstr>
      <vt:lpstr>Calibri Light</vt:lpstr>
      <vt:lpstr>PMingLiU</vt:lpstr>
      <vt:lpstr>Arial Unicode MS</vt:lpstr>
      <vt:lpstr>Calibri</vt:lpstr>
      <vt:lpstr>等线</vt:lpstr>
      <vt:lpstr>等线 Light</vt:lpstr>
      <vt:lpstr>PMingLiU-ExtB</vt:lpstr>
      <vt:lpstr>Office Theme</vt:lpstr>
      <vt:lpstr>1_Office Theme</vt:lpstr>
      <vt:lpstr>2_Office Theme</vt:lpstr>
      <vt:lpstr>PowerPoint 演示文稿</vt:lpstr>
      <vt:lpstr>Agenda</vt:lpstr>
      <vt:lpstr>Iron and steel industry is still on an upward trajectory</vt:lpstr>
      <vt:lpstr>The reduction in hot metal production is slow and limited</vt:lpstr>
      <vt:lpstr>Rebar production is rising after a decline, with a month-over-month drop in prices</vt:lpstr>
      <vt:lpstr>HRC production decreased from its high levels, but the drop was limited</vt:lpstr>
      <vt:lpstr>Agenda</vt:lpstr>
      <vt:lpstr>Impact of production restrictions during heating season may be weaker </vt:lpstr>
      <vt:lpstr>New government program helps resolve provinces' hidden debts</vt:lpstr>
      <vt:lpstr>Steel mills have not reached the point of actively implementing production cuts</vt:lpstr>
      <vt:lpstr>Correlation between property investment and crude steel output growth is relatively strong</vt:lpstr>
      <vt:lpstr>A portion of steel consumption is expected to shift towards infrastructure uses</vt:lpstr>
      <vt:lpstr>Infrastructure investment buffers against falling property investment</vt:lpstr>
      <vt:lpstr>Growth rate of infrastructure investment has been slowing down</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Gao Rui</dc:creator>
  <cp:lastModifiedBy>李天歌</cp:lastModifiedBy>
  <cp:revision>1054</cp:revision>
  <dcterms:created xsi:type="dcterms:W3CDTF">2018-05-14T06:05:00Z</dcterms:created>
  <dcterms:modified xsi:type="dcterms:W3CDTF">2023-11-20T07:55:34Z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F1E7855007CA416A9535FB03BD3EF875_13</vt:lpwstr>
  </property>
  <property fmtid="{D5CDD505-2E9C-101B-9397-08002B2CF9AE}" pid="3" name="KSOProductBuildVer">
    <vt:lpwstr>2052-12.1.0.15712</vt:lpwstr>
  </property>
</Properties>
</file>